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sldIdLst>
    <p:sldId id="308" r:id="rId2"/>
    <p:sldId id="309" r:id="rId3"/>
    <p:sldId id="259" r:id="rId4"/>
    <p:sldId id="304" r:id="rId5"/>
    <p:sldId id="310" r:id="rId6"/>
    <p:sldId id="260" r:id="rId7"/>
    <p:sldId id="265" r:id="rId8"/>
    <p:sldId id="266" r:id="rId9"/>
    <p:sldId id="268" r:id="rId10"/>
    <p:sldId id="269" r:id="rId11"/>
    <p:sldId id="318" r:id="rId12"/>
    <p:sldId id="317" r:id="rId13"/>
    <p:sldId id="273" r:id="rId14"/>
    <p:sldId id="319" r:id="rId15"/>
    <p:sldId id="305" r:id="rId16"/>
    <p:sldId id="287" r:id="rId17"/>
    <p:sldId id="316" r:id="rId18"/>
    <p:sldId id="288" r:id="rId19"/>
    <p:sldId id="290" r:id="rId20"/>
    <p:sldId id="291" r:id="rId21"/>
    <p:sldId id="306" r:id="rId22"/>
    <p:sldId id="298" r:id="rId23"/>
    <p:sldId id="307" r:id="rId24"/>
    <p:sldId id="300" r:id="rId25"/>
    <p:sldId id="301" r:id="rId26"/>
    <p:sldId id="315"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4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4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4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4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48" charset="0"/>
        <a:ea typeface="+mn-ea"/>
        <a:cs typeface="+mn-cs"/>
      </a:defRPr>
    </a:lvl5pPr>
    <a:lvl6pPr marL="2286000" algn="l" defTabSz="914400" rtl="0" eaLnBrk="1" latinLnBrk="0" hangingPunct="1">
      <a:defRPr sz="2400" kern="1200">
        <a:solidFill>
          <a:schemeClr val="tx1"/>
        </a:solidFill>
        <a:latin typeface="Times" pitchFamily="48" charset="0"/>
        <a:ea typeface="+mn-ea"/>
        <a:cs typeface="+mn-cs"/>
      </a:defRPr>
    </a:lvl6pPr>
    <a:lvl7pPr marL="2743200" algn="l" defTabSz="914400" rtl="0" eaLnBrk="1" latinLnBrk="0" hangingPunct="1">
      <a:defRPr sz="2400" kern="1200">
        <a:solidFill>
          <a:schemeClr val="tx1"/>
        </a:solidFill>
        <a:latin typeface="Times" pitchFamily="48" charset="0"/>
        <a:ea typeface="+mn-ea"/>
        <a:cs typeface="+mn-cs"/>
      </a:defRPr>
    </a:lvl7pPr>
    <a:lvl8pPr marL="3200400" algn="l" defTabSz="914400" rtl="0" eaLnBrk="1" latinLnBrk="0" hangingPunct="1">
      <a:defRPr sz="2400" kern="1200">
        <a:solidFill>
          <a:schemeClr val="tx1"/>
        </a:solidFill>
        <a:latin typeface="Times" pitchFamily="48" charset="0"/>
        <a:ea typeface="+mn-ea"/>
        <a:cs typeface="+mn-cs"/>
      </a:defRPr>
    </a:lvl8pPr>
    <a:lvl9pPr marL="3657600" algn="l" defTabSz="914400" rtl="0" eaLnBrk="1" latinLnBrk="0" hangingPunct="1">
      <a:defRPr sz="2400" kern="1200">
        <a:solidFill>
          <a:schemeClr val="tx1"/>
        </a:solidFill>
        <a:latin typeface="Times" pitchFamily="4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a:srgbClr val="043D7A"/>
    <a:srgbClr val="7098B0"/>
    <a:srgbClr val="A8D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01" autoAdjust="0"/>
    <p:restoredTop sz="70323" autoAdjust="0"/>
  </p:normalViewPr>
  <p:slideViewPr>
    <p:cSldViewPr>
      <p:cViewPr varScale="1">
        <p:scale>
          <a:sx n="108" d="100"/>
          <a:sy n="108" d="100"/>
        </p:scale>
        <p:origin x="-290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36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536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89C457E-3128-4DE6-BCD5-4EC85AC98870}" type="slidenum">
              <a:rPr lang="en-US"/>
              <a:pPr>
                <a:defRPr/>
              </a:pPr>
              <a:t>‹#›</a:t>
            </a:fld>
            <a:endParaRPr lang="en-US"/>
          </a:p>
        </p:txBody>
      </p:sp>
    </p:spTree>
    <p:extLst>
      <p:ext uri="{BB962C8B-B14F-4D97-AF65-F5344CB8AC3E}">
        <p14:creationId xmlns:p14="http://schemas.microsoft.com/office/powerpoint/2010/main" val="3160006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4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4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4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4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4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Nocturnal_animal" TargetMode="External"/><Relationship Id="rId4" Type="http://schemas.openxmlformats.org/officeDocument/2006/relationships/hyperlink" Target="http://en.wikipedia.org/wiki/Estivation" TargetMode="External"/><Relationship Id="rId5" Type="http://schemas.openxmlformats.org/officeDocument/2006/relationships/hyperlink" Target="http://en.wikipedia.org/wiki/Tadpole" TargetMode="External"/><Relationship Id="rId6" Type="http://schemas.openxmlformats.org/officeDocument/2006/relationships/hyperlink" Target="http://en.wikipedia.org/wiki/Metamorphosis_(biology)" TargetMode="External"/><Relationship Id="rId7" Type="http://schemas.openxmlformats.org/officeDocument/2006/relationships/hyperlink" Target="http://en.wikipedia.org/wiki/Egg_(biology)" TargetMode="External"/><Relationship Id="rId8" Type="http://schemas.openxmlformats.org/officeDocument/2006/relationships/hyperlink" Target="http://en.wikipedia.org/wiki/Larva" TargetMode="External"/><Relationship Id="rId9" Type="http://schemas.openxmlformats.org/officeDocument/2006/relationships/hyperlink" Target="http://en.wikipedia.org/wiki/Phenotypic_plasticity" TargetMode="External"/><Relationship Id="rId10" Type="http://schemas.openxmlformats.org/officeDocument/2006/relationships/hyperlink" Target="http://en.wikipedia.org/wiki/Spea_multiplicata" TargetMode="External"/><Relationship Id="rId11" Type="http://schemas.openxmlformats.org/officeDocument/2006/relationships/hyperlink" Target="http://en.wikipedia.org/wiki/Plains_Spadefoot_Toad"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95079A7-0D1D-4DC4-843A-21242D7310CA}" type="slidenum">
              <a:rPr lang="en-US" smtClean="0"/>
              <a:pPr/>
              <a:t>1</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286453C-D821-46CF-9514-1340C46F8F47}" type="slidenum">
              <a:rPr lang="en-US" smtClean="0"/>
              <a:pPr/>
              <a:t>10</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smtClean="0">
                <a:latin typeface="Arial" charset="0"/>
              </a:rPr>
              <a:t>Figure 12.6 In bee-eaters, helpers assist close relatives</a:t>
            </a:r>
          </a:p>
          <a:p>
            <a:pPr eaLnBrk="1" hangingPunct="1"/>
            <a:r>
              <a:rPr lang="en-US" dirty="0" smtClean="0">
                <a:latin typeface="Arial" charset="0"/>
              </a:rPr>
              <a:t>(a) Bee-eater clans often contain </a:t>
            </a:r>
            <a:r>
              <a:rPr lang="en-US" dirty="0" err="1" smtClean="0">
                <a:latin typeface="Arial" charset="0"/>
              </a:rPr>
              <a:t>nonbreeders</a:t>
            </a:r>
            <a:r>
              <a:rPr lang="en-US" dirty="0" smtClean="0">
                <a:latin typeface="Arial" charset="0"/>
              </a:rPr>
              <a:t> that have paired with members of the clan. Their </a:t>
            </a:r>
            <a:r>
              <a:rPr lang="en-US" i="1" dirty="0" smtClean="0">
                <a:latin typeface="Arial" charset="0"/>
              </a:rPr>
              <a:t>r</a:t>
            </a:r>
            <a:r>
              <a:rPr lang="en-US" dirty="0" smtClean="0">
                <a:latin typeface="Arial" charset="0"/>
              </a:rPr>
              <a:t> with the offspring being raised that season is 0. This bar chart shows that they are much less likely to help than are clan members (</a:t>
            </a:r>
            <a:r>
              <a:rPr lang="en-US" i="1" dirty="0" smtClean="0">
                <a:latin typeface="Arial" charset="0"/>
              </a:rPr>
              <a:t>P</a:t>
            </a:r>
            <a:r>
              <a:rPr lang="en-US" dirty="0" smtClean="0">
                <a:latin typeface="Arial" charset="0"/>
              </a:rPr>
              <a:t> &lt; 0.01). (b) In this bar chart, the expected probability of helping is calculated by assuming that helpers assist clan members randomly, in proportion to the </a:t>
            </a:r>
            <a:r>
              <a:rPr lang="en-US" i="1" dirty="0" err="1" smtClean="0">
                <a:latin typeface="Arial" charset="0"/>
              </a:rPr>
              <a:t>r</a:t>
            </a:r>
            <a:r>
              <a:rPr lang="en-US" dirty="0" err="1" smtClean="0">
                <a:latin typeface="Arial" charset="0"/>
              </a:rPr>
              <a:t>'s</a:t>
            </a:r>
            <a:r>
              <a:rPr lang="en-US" dirty="0" smtClean="0">
                <a:latin typeface="Arial" charset="0"/>
              </a:rPr>
              <a:t> of nestlings in clan nests. A </a:t>
            </a:r>
            <a:r>
              <a:rPr lang="en-US" i="1" dirty="0" smtClean="0">
                <a:latin typeface="Arial" charset="0"/>
              </a:rPr>
              <a:t>G</a:t>
            </a:r>
            <a:r>
              <a:rPr lang="en-US" dirty="0" smtClean="0">
                <a:latin typeface="Arial" charset="0"/>
              </a:rPr>
              <a:t> test rejects the null hypothesis that helping is directed randomly with respect to kinship (</a:t>
            </a:r>
            <a:r>
              <a:rPr lang="en-US" i="1" dirty="0" smtClean="0">
                <a:latin typeface="Arial" charset="0"/>
              </a:rPr>
              <a:t>P</a:t>
            </a:r>
            <a:r>
              <a:rPr lang="en-US" dirty="0" smtClean="0">
                <a:latin typeface="Arial" charset="0"/>
              </a:rPr>
              <a:t> &lt; 0.01). From Emlen and </a:t>
            </a:r>
            <a:r>
              <a:rPr lang="en-US" dirty="0" err="1" smtClean="0">
                <a:latin typeface="Arial" charset="0"/>
              </a:rPr>
              <a:t>Wrege</a:t>
            </a:r>
            <a:r>
              <a:rPr lang="en-US" dirty="0" smtClean="0">
                <a:latin typeface="Arial" charset="0"/>
              </a:rPr>
              <a:t> (1988).</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7FD30C17-09D0-4A91-A8F6-6A74CC4F5412}" type="slidenum">
              <a:rPr lang="en-US" smtClean="0">
                <a:latin typeface="Times" pitchFamily="48" charset="0"/>
              </a:rPr>
              <a:pPr/>
              <a:t>11</a:t>
            </a:fld>
            <a:endParaRPr lang="en-US" smtClean="0">
              <a:latin typeface="Times" pitchFamily="48" charset="0"/>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w="9525"/>
        </p:spPr>
        <p:txBody>
          <a:bodyPr/>
          <a:lstStyle/>
          <a:p>
            <a:pPr eaLnBrk="1" hangingPunct="1"/>
            <a:r>
              <a:rPr lang="en-US" dirty="0" smtClean="0">
                <a:latin typeface="Times" pitchFamily="48" charset="0"/>
              </a:rPr>
              <a:t>Also promiscuity</a:t>
            </a:r>
            <a:r>
              <a:rPr lang="en-US" baseline="0" dirty="0" smtClean="0">
                <a:latin typeface="Times" pitchFamily="48" charset="0"/>
              </a:rPr>
              <a:t> increased with evolution of NC behavior</a:t>
            </a:r>
            <a:endParaRPr lang="en-US" dirty="0" smtClean="0">
              <a:latin typeface="Times" pitchFamily="4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9099286A-777A-4922-A92E-40B2AFD9D1F8}" type="slidenum">
              <a:rPr lang="en-US" smtClean="0">
                <a:latin typeface="Times" pitchFamily="48" charset="0"/>
              </a:rPr>
              <a:pPr/>
              <a:t>12</a:t>
            </a:fld>
            <a:endParaRPr lang="en-US" dirty="0" smtClean="0">
              <a:latin typeface="Times" pitchFamily="48"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w="9525"/>
        </p:spPr>
        <p:txBody>
          <a:bodyPr/>
          <a:lstStyle/>
          <a:p>
            <a:pPr eaLnBrk="1" hangingPunct="1"/>
            <a:r>
              <a:rPr lang="en-US" dirty="0" smtClean="0">
                <a:latin typeface="Times" pitchFamily="48" charset="0"/>
              </a:rPr>
              <a:t>No litters were adapted by unrelated </a:t>
            </a:r>
            <a:r>
              <a:rPr lang="en-US" dirty="0" smtClean="0">
                <a:latin typeface="Times" pitchFamily="48" charset="0"/>
              </a:rPr>
              <a:t>females</a:t>
            </a:r>
          </a:p>
          <a:p>
            <a:pPr eaLnBrk="1" hangingPunct="1"/>
            <a:endParaRPr lang="en-US" dirty="0" smtClean="0">
              <a:latin typeface="Times" pitchFamily="48" charset="0"/>
            </a:endParaRPr>
          </a:p>
          <a:p>
            <a:pPr eaLnBrk="1" hangingPunct="1"/>
            <a:r>
              <a:rPr lang="en-US" dirty="0" smtClean="0">
                <a:latin typeface="Times" pitchFamily="48" charset="0"/>
              </a:rPr>
              <a:t>35 litters, 27 no relatives around and none adopted</a:t>
            </a:r>
          </a:p>
          <a:p>
            <a:pPr eaLnBrk="1" hangingPunct="1"/>
            <a:endParaRPr lang="en-US" dirty="0" smtClean="0">
              <a:latin typeface="Times" pitchFamily="48" charset="0"/>
            </a:endParaRPr>
          </a:p>
          <a:p>
            <a:pPr eaLnBrk="1" hangingPunct="1"/>
            <a:r>
              <a:rPr lang="en-US" dirty="0" smtClean="0">
                <a:latin typeface="Times" pitchFamily="48" charset="0"/>
              </a:rPr>
              <a:t>of seven, five were adopted,</a:t>
            </a:r>
            <a:r>
              <a:rPr lang="en-US" baseline="0" dirty="0" smtClean="0">
                <a:latin typeface="Times" pitchFamily="48" charset="0"/>
              </a:rPr>
              <a:t> fitting with Hamilton’s rule</a:t>
            </a:r>
          </a:p>
          <a:p>
            <a:pPr eaLnBrk="1" hangingPunct="1"/>
            <a:endParaRPr lang="en-US" baseline="0" dirty="0" smtClean="0">
              <a:latin typeface="Times" pitchFamily="48" charset="0"/>
            </a:endParaRPr>
          </a:p>
          <a:p>
            <a:pPr eaLnBrk="1" hangingPunct="1"/>
            <a:r>
              <a:rPr lang="en-US" baseline="0" dirty="0" smtClean="0">
                <a:latin typeface="Times" pitchFamily="48" charset="0"/>
              </a:rPr>
              <a:t>Black line is the cost or benefit of adding another kit to the litter, and where the r lines intersect, is the breakeven point.</a:t>
            </a:r>
            <a:endParaRPr lang="en-US" dirty="0" smtClean="0">
              <a:latin typeface="Times" pitchFamily="4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829927C-5347-4DE7-BD88-F149FD03EC0C}" type="slidenum">
              <a:rPr lang="en-US" smtClean="0"/>
              <a:pPr/>
              <a:t>13</a:t>
            </a:fld>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marL="228600" indent="-228600" eaLnBrk="1" hangingPunct="1"/>
            <a:r>
              <a:rPr lang="en-US" dirty="0" smtClean="0">
                <a:latin typeface="Arial" charset="0"/>
              </a:rPr>
              <a:t>Figure 12.8 Kin-selected discrimination in cannibalistic </a:t>
            </a:r>
            <a:r>
              <a:rPr lang="en-US" dirty="0" smtClean="0">
                <a:latin typeface="Arial" charset="0"/>
              </a:rPr>
              <a:t>tadpoles and tiger salamanders</a:t>
            </a:r>
            <a:endParaRPr lang="en-US" dirty="0" smtClean="0">
              <a:latin typeface="Arial" charset="0"/>
            </a:endParaRPr>
          </a:p>
          <a:p>
            <a:pPr marL="228600" indent="-228600" eaLnBrk="1" hangingPunct="1">
              <a:buFontTx/>
              <a:buAutoNum type="alphaLcParenBoth"/>
            </a:pPr>
            <a:r>
              <a:rPr lang="en-US" dirty="0" smtClean="0">
                <a:latin typeface="Arial" charset="0"/>
              </a:rPr>
              <a:t>In </a:t>
            </a:r>
            <a:r>
              <a:rPr lang="en-US" dirty="0" err="1" smtClean="0">
                <a:latin typeface="Arial" charset="0"/>
              </a:rPr>
              <a:t>spadefoot</a:t>
            </a:r>
            <a:r>
              <a:rPr lang="en-US" dirty="0" smtClean="0">
                <a:latin typeface="Arial" charset="0"/>
              </a:rPr>
              <a:t> toads some tadpoles develop into carnivores and become cannibals. (b) Given a choice between eating siblings versus non-kin, most cannibals are discriminating and preferentially eat non-kin. From Pfennig (1999). (c) The same phenomenon occurs in </a:t>
            </a:r>
            <a:r>
              <a:rPr lang="en-US" u="sng" dirty="0" smtClean="0">
                <a:latin typeface="Arial" charset="0"/>
              </a:rPr>
              <a:t>tiger salamanders</a:t>
            </a:r>
            <a:r>
              <a:rPr lang="en-US" dirty="0" smtClean="0">
                <a:latin typeface="Arial" charset="0"/>
              </a:rPr>
              <a:t>. Under semi-natural conditions, discriminating cannibals see twice as many siblings survive as </a:t>
            </a:r>
            <a:r>
              <a:rPr lang="en-US" dirty="0" err="1" smtClean="0">
                <a:latin typeface="Arial" charset="0"/>
              </a:rPr>
              <a:t>nondiscriminating</a:t>
            </a:r>
            <a:r>
              <a:rPr lang="en-US" dirty="0" smtClean="0">
                <a:latin typeface="Arial" charset="0"/>
              </a:rPr>
              <a:t> cannibals (left) but suffer negligible costs (center and right). The costs and benefits of discriminating tastes thus satisfy Hamilton's equation for kin selection. From Pfennig et al. (1999).</a:t>
            </a:r>
          </a:p>
          <a:p>
            <a:pPr marL="228600" indent="-228600" eaLnBrk="1" hangingPunct="1">
              <a:buFontTx/>
              <a:buAutoNum type="alphaLcParenBoth"/>
            </a:pPr>
            <a:endParaRPr lang="en-US" dirty="0" smtClean="0">
              <a:latin typeface="Arial" charset="0"/>
            </a:endParaRPr>
          </a:p>
          <a:p>
            <a:pPr marL="228600" indent="-228600" eaLnBrk="1" hangingPunct="1">
              <a:buFontTx/>
              <a:buAutoNum type="alphaLcParenBoth"/>
            </a:pPr>
            <a:r>
              <a:rPr lang="en-US" dirty="0" smtClean="0"/>
              <a:t>Plains </a:t>
            </a:r>
            <a:r>
              <a:rPr lang="en-US" dirty="0" err="1" smtClean="0"/>
              <a:t>Spadefoot</a:t>
            </a:r>
            <a:r>
              <a:rPr lang="en-US" dirty="0" smtClean="0"/>
              <a:t> Toads are </a:t>
            </a:r>
            <a:r>
              <a:rPr lang="en-US" dirty="0" smtClean="0">
                <a:hlinkClick r:id="rId3" tooltip="Nocturnal animal"/>
              </a:rPr>
              <a:t>nocturnal</a:t>
            </a:r>
            <a:r>
              <a:rPr lang="en-US" dirty="0" smtClean="0"/>
              <a:t>, and secretive. They spend most of the dryer seasons buried in the soil in </a:t>
            </a:r>
            <a:r>
              <a:rPr lang="en-US" dirty="0" err="1" smtClean="0">
                <a:hlinkClick r:id="rId4" tooltip="Estivation"/>
              </a:rPr>
              <a:t>estivation</a:t>
            </a:r>
            <a:r>
              <a:rPr lang="en-US" dirty="0" smtClean="0"/>
              <a:t>, typically only emerging during spring and fall rains. Breeding takes place in temporary pools of water left by rainfall, which requires the </a:t>
            </a:r>
            <a:r>
              <a:rPr lang="en-US" dirty="0" smtClean="0">
                <a:hlinkClick r:id="rId5" tooltip="Tadpole"/>
              </a:rPr>
              <a:t>tadpoles</a:t>
            </a:r>
            <a:r>
              <a:rPr lang="en-US" dirty="0" smtClean="0"/>
              <a:t> to </a:t>
            </a:r>
            <a:r>
              <a:rPr lang="en-US" dirty="0" err="1" smtClean="0">
                <a:hlinkClick r:id="rId6" tooltip="Metamorphosis (biology)"/>
              </a:rPr>
              <a:t>metamorphosize</a:t>
            </a:r>
            <a:r>
              <a:rPr lang="en-US" dirty="0" smtClean="0"/>
              <a:t> quickly, before the water dries up. </a:t>
            </a:r>
            <a:r>
              <a:rPr lang="en-US" dirty="0" smtClean="0">
                <a:hlinkClick r:id="rId7" tooltip="Egg (biology)"/>
              </a:rPr>
              <a:t>Eggs</a:t>
            </a:r>
            <a:r>
              <a:rPr lang="en-US" dirty="0" smtClean="0"/>
              <a:t>, laid in clutches numbering from 10-250, often hatch within 48 hours of being laid, and the </a:t>
            </a:r>
            <a:r>
              <a:rPr lang="en-US" dirty="0" smtClean="0">
                <a:hlinkClick r:id="rId8" tooltip="Larva"/>
              </a:rPr>
              <a:t>larvae</a:t>
            </a:r>
            <a:r>
              <a:rPr lang="en-US" dirty="0" smtClean="0"/>
              <a:t> can change into </a:t>
            </a:r>
            <a:r>
              <a:rPr lang="en-US" dirty="0" err="1" smtClean="0"/>
              <a:t>toadlets</a:t>
            </a:r>
            <a:r>
              <a:rPr lang="en-US" dirty="0" smtClean="0"/>
              <a:t> in as little as two weeks. The tadpoles exhibit </a:t>
            </a:r>
            <a:r>
              <a:rPr lang="en-US" dirty="0" smtClean="0">
                <a:hlinkClick r:id="rId9" tooltip="Phenotypic plasticity"/>
              </a:rPr>
              <a:t>phenotypic plasticity</a:t>
            </a:r>
            <a:r>
              <a:rPr lang="en-US" dirty="0" smtClean="0"/>
              <a:t>, with some tadpoles changing from an omnivorous morphology into a cannibalistic carnivorous morph with oversized jaw muscles and a pronged beak. A recent study has shown that in some cases female </a:t>
            </a:r>
            <a:r>
              <a:rPr lang="en-US" dirty="0" err="1" smtClean="0"/>
              <a:t>spadefoot</a:t>
            </a:r>
            <a:r>
              <a:rPr lang="en-US" dirty="0" smtClean="0"/>
              <a:t> toads will choose to mate with </a:t>
            </a:r>
            <a:r>
              <a:rPr lang="en-US" dirty="0" err="1" smtClean="0">
                <a:hlinkClick r:id="rId10" tooltip="Spea multiplicata"/>
              </a:rPr>
              <a:t>Spea</a:t>
            </a:r>
            <a:r>
              <a:rPr lang="en-US" dirty="0" smtClean="0">
                <a:hlinkClick r:id="rId10" tooltip="Spea multiplicata"/>
              </a:rPr>
              <a:t> </a:t>
            </a:r>
            <a:r>
              <a:rPr lang="en-US" dirty="0" err="1" smtClean="0">
                <a:hlinkClick r:id="rId10" tooltip="Spea multiplicata"/>
              </a:rPr>
              <a:t>multiplicata</a:t>
            </a:r>
            <a:r>
              <a:rPr lang="en-US" dirty="0" smtClean="0"/>
              <a:t> rather than with males of their own species, if the resulting hybrid tadpole would have higher chances of survival. </a:t>
            </a:r>
            <a:r>
              <a:rPr lang="en-US" dirty="0" smtClean="0">
                <a:hlinkClick r:id="rId11"/>
              </a:rPr>
              <a:t>[1]</a:t>
            </a:r>
            <a:r>
              <a:rPr lang="en-US" dirty="0"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a:t>
            </a:r>
            <a:r>
              <a:rPr lang="en-US" smtClean="0"/>
              <a:t>could reflect custom </a:t>
            </a:r>
            <a:r>
              <a:rPr lang="en-US" dirty="0" smtClean="0"/>
              <a:t>culture</a:t>
            </a:r>
            <a:r>
              <a:rPr lang="en-US" baseline="0" dirty="0" smtClean="0"/>
              <a:t> in 1 community</a:t>
            </a:r>
            <a:endParaRPr lang="en-US" dirty="0"/>
          </a:p>
        </p:txBody>
      </p:sp>
      <p:sp>
        <p:nvSpPr>
          <p:cNvPr id="4" name="Slide Number Placeholder 3"/>
          <p:cNvSpPr>
            <a:spLocks noGrp="1"/>
          </p:cNvSpPr>
          <p:nvPr>
            <p:ph type="sldNum" sz="quarter" idx="10"/>
          </p:nvPr>
        </p:nvSpPr>
        <p:spPr/>
        <p:txBody>
          <a:bodyPr/>
          <a:lstStyle/>
          <a:p>
            <a:pPr>
              <a:defRPr/>
            </a:pPr>
            <a:fld id="{189C457E-3128-4DE6-BCD5-4EC85AC98870}" type="slidenum">
              <a:rPr lang="en-US" smtClean="0"/>
              <a:pPr>
                <a:defRPr/>
              </a:pPr>
              <a:t>14</a:t>
            </a:fld>
            <a:endParaRPr lang="en-US"/>
          </a:p>
        </p:txBody>
      </p:sp>
    </p:spTree>
    <p:extLst>
      <p:ext uri="{BB962C8B-B14F-4D97-AF65-F5344CB8AC3E}">
        <p14:creationId xmlns:p14="http://schemas.microsoft.com/office/powerpoint/2010/main" val="298227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313CB25-E654-4F78-85F8-84E22ADD10FB}" type="slidenum">
              <a:rPr lang="en-US" smtClean="0"/>
              <a:pPr/>
              <a:t>15</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latin typeface="Arial" charset="0"/>
              </a:rPr>
              <a:t>Table 12.2 Sociality in insects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1581B6E-4739-48AC-AB03-95C05756B8BE}" type="slidenum">
              <a:rPr lang="en-US" smtClean="0"/>
              <a:pPr/>
              <a:t>16</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latin typeface="Arial" charset="0"/>
              </a:rPr>
              <a:t>Figure 12.12 Haplodiploidy produces unusual coefficients of relationship</a:t>
            </a:r>
          </a:p>
          <a:p>
            <a:pPr eaLnBrk="1" hangingPunct="1"/>
            <a:r>
              <a:rPr lang="en-US" smtClean="0">
                <a:latin typeface="Arial" charset="0"/>
              </a:rPr>
              <a:t>The arrows describe the paths by which genes can be identical by descent in hymenopterans. Note that there is no path of shared descent between sisters and brothers through their father, because males have no father. NOTE THAT MALES HAVE NO PATH OF DESCENT THROUGH FATHER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4A8FDB7-E8EA-4746-B706-06C08E9EE800}" type="slidenum">
              <a:rPr lang="en-US" smtClean="0"/>
              <a:pPr/>
              <a:t>17</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DAC734C-7EFF-4595-9606-3E3E22135402}" type="slidenum">
              <a:rPr lang="en-US" smtClean="0"/>
              <a:pPr/>
              <a:t>18</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latin typeface="Arial" charset="0"/>
              </a:rPr>
              <a:t>Figure 12.13 A phylogeny of the hymenoptera</a:t>
            </a:r>
          </a:p>
          <a:p>
            <a:pPr eaLnBrk="1" hangingPunct="1"/>
            <a:r>
              <a:rPr lang="en-US" dirty="0" smtClean="0">
                <a:latin typeface="Arial" charset="0"/>
              </a:rPr>
              <a:t>The taxa at the tips of this tree are either families or groups of families. Families that include </a:t>
            </a:r>
            <a:r>
              <a:rPr lang="en-US" dirty="0" err="1" smtClean="0">
                <a:latin typeface="Arial" charset="0"/>
              </a:rPr>
              <a:t>eusocial</a:t>
            </a:r>
            <a:r>
              <a:rPr lang="en-US" dirty="0" smtClean="0">
                <a:latin typeface="Arial" charset="0"/>
              </a:rPr>
              <a:t> species are indicated in bold type. (Not all of the species in these families are </a:t>
            </a:r>
            <a:r>
              <a:rPr lang="en-US" dirty="0" err="1" smtClean="0">
                <a:latin typeface="Arial" charset="0"/>
              </a:rPr>
              <a:t>eusocial</a:t>
            </a:r>
            <a:r>
              <a:rPr lang="en-US" dirty="0" smtClean="0">
                <a:latin typeface="Arial" charset="0"/>
              </a:rPr>
              <a:t>, however.) The colored boxes indicate points where certain key traits evolved. Modified from Hunt (1999).</a:t>
            </a:r>
          </a:p>
          <a:p>
            <a:pPr eaLnBrk="1" hangingPunct="1"/>
            <a:endParaRPr lang="en-US" dirty="0" smtClean="0">
              <a:latin typeface="Arial" charset="0"/>
            </a:endParaRPr>
          </a:p>
          <a:p>
            <a:pPr eaLnBrk="1" hangingPunct="1"/>
            <a:r>
              <a:rPr lang="en-US" dirty="0" smtClean="0">
                <a:latin typeface="Arial" charset="0"/>
              </a:rPr>
              <a:t>Other </a:t>
            </a:r>
            <a:r>
              <a:rPr lang="en-US" dirty="0" err="1" smtClean="0">
                <a:latin typeface="Arial" charset="0"/>
              </a:rPr>
              <a:t>eusocial</a:t>
            </a:r>
            <a:r>
              <a:rPr lang="en-US" dirty="0" smtClean="0">
                <a:latin typeface="Arial" charset="0"/>
              </a:rPr>
              <a:t> animals that are not </a:t>
            </a:r>
            <a:r>
              <a:rPr lang="en-US" dirty="0" err="1" smtClean="0">
                <a:latin typeface="Arial" charset="0"/>
              </a:rPr>
              <a:t>haplo</a:t>
            </a:r>
            <a:r>
              <a:rPr lang="en-US" dirty="0" smtClean="0">
                <a:latin typeface="Arial" charset="0"/>
              </a:rPr>
              <a:t>-diploid have complex, fortress like nests. High Predation, Constant care of Young, all are components that lead to sharing and evolution of </a:t>
            </a:r>
            <a:r>
              <a:rPr lang="en-US" dirty="0" err="1" smtClean="0">
                <a:latin typeface="Arial" charset="0"/>
              </a:rPr>
              <a:t>eusociality</a:t>
            </a:r>
            <a:endParaRPr lang="en-US"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27837D0-E811-4482-A30C-98900098BEEB}" type="slidenum">
              <a:rPr lang="en-US" smtClean="0"/>
              <a:pPr/>
              <a:t>19</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latin typeface="Arial" charset="0"/>
              </a:rPr>
              <a:t>Figure 12.15 Naked mole-rats</a:t>
            </a:r>
          </a:p>
          <a:p>
            <a:pPr eaLnBrk="1" hangingPunct="1"/>
            <a:r>
              <a:rPr lang="en-US" smtClean="0">
                <a:latin typeface="Arial" charset="0"/>
              </a:rPr>
              <a:t>This photo shows a naked mole-rat queen threatening a worker. For superb introductions to the biology of naked mole-rats, see Honeycutt (1992) and Sherman et al. (1992).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DC32D93-C312-40CA-962F-79D2FF5E0A92}" type="slidenum">
              <a:rPr lang="en-US" smtClean="0"/>
              <a:pPr/>
              <a:t>2</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t>Island example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1717BD5-F4AC-4186-9B6D-56957BE0FAE9}" type="slidenum">
              <a:rPr lang="en-US" smtClean="0"/>
              <a:pPr/>
              <a:t>20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latin typeface="Arial" charset="0"/>
              </a:rPr>
              <a:t>Figure 12.16 Naked mole-rat queens preferentially shove nonrelatives</a:t>
            </a:r>
          </a:p>
          <a:p>
            <a:pPr eaLnBrk="1" hangingPunct="1"/>
            <a:r>
              <a:rPr lang="en-US" smtClean="0">
                <a:latin typeface="Arial" charset="0"/>
              </a:rPr>
              <a:t>These data were collected from a captive colony of naked mole-rats. The bars indicate the average and standard errors of shoves given to different kin classes by a queen called three-bars. There is a statistically significant difference between shoving rates for nonrelatives and uncles/aunts versus the two closer kin classes. From Reeve and Sherman (1991).</a:t>
            </a:r>
          </a:p>
          <a:p>
            <a:pPr eaLnBrk="1" hangingPunct="1"/>
            <a:endParaRPr lang="en-US" smtClean="0">
              <a:latin typeface="Arial" charset="0"/>
            </a:endParaRPr>
          </a:p>
          <a:p>
            <a:pPr eaLnBrk="1" hangingPunct="1"/>
            <a:r>
              <a:rPr lang="en-US" smtClean="0">
                <a:latin typeface="Arial" charset="0"/>
              </a:rPr>
              <a:t>Inbreeding also for termites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C1763B5-2FBC-40CB-BA01-7A012E601849}" type="slidenum">
              <a:rPr lang="en-US" smtClean="0"/>
              <a:pPr/>
              <a:t>21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latin typeface="Arial" charset="0"/>
              </a:rPr>
              <a:t>Table 12.3 Shoves from naked mole-rat queens motivate workers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30482AB-E541-4174-B42E-57DAF08E055E}" type="slidenum">
              <a:rPr lang="en-US" smtClean="0"/>
              <a:pPr/>
              <a:t>22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latin typeface="Arial" charset="0"/>
              </a:rPr>
              <a:t>Figure 12.20a Masked and blue-footed boobies</a:t>
            </a:r>
          </a:p>
          <a:p>
            <a:pPr eaLnBrk="1" hangingPunct="1"/>
            <a:r>
              <a:rPr lang="en-US" smtClean="0">
                <a:latin typeface="Arial" charset="0"/>
              </a:rPr>
              <a:t>These photos show masked boobies (left) and blue-footed boobies (right). The two species nest in adjacent colonies at the study site established by Lougheed and Anderson in the Gal</a:t>
            </a:r>
            <a:r>
              <a:rPr lang="en-US" smtClean="0">
                <a:latin typeface="Arial" charset="0"/>
                <a:cs typeface="Arial" charset="0"/>
              </a:rPr>
              <a:t>á</a:t>
            </a:r>
            <a:r>
              <a:rPr lang="en-US" smtClean="0">
                <a:latin typeface="Arial" charset="0"/>
              </a:rPr>
              <a:t>pagos Islands off the northwest coast of South America.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507E616-1C77-4914-89FC-EBF947D9F96D}" type="slidenum">
              <a:rPr lang="en-US" smtClean="0"/>
              <a:pPr/>
              <a:t>23</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latin typeface="Arial" charset="0"/>
              </a:rPr>
              <a:t>Table 12.4 In boobies, the probability of siblicide varies with parent species and nestmate species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98DD76C-C12A-4F7D-A19E-51179503D7E5}" type="slidenum">
              <a:rPr lang="en-US" smtClean="0"/>
              <a:pPr/>
              <a:t>24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latin typeface="Arial" charset="0"/>
              </a:rPr>
              <a:t>Figure 12.21 Vampire bats</a:t>
            </a:r>
          </a:p>
          <a:p>
            <a:pPr eaLnBrk="1" hangingPunct="1"/>
            <a:r>
              <a:rPr lang="en-US" smtClean="0">
                <a:latin typeface="Arial" charset="0"/>
              </a:rPr>
              <a:t>This photo shows a group of vampire bats roosting in a hollow tree.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192BD09-3CF9-4CF4-AD3B-E7DEE57B4CBB}" type="slidenum">
              <a:rPr lang="en-US" smtClean="0"/>
              <a:pPr/>
              <a:t>25</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latin typeface="Arial" charset="0"/>
              </a:rPr>
              <a:t>Figure 12.22 Association, relatedness, and altruism in vampire bats</a:t>
            </a:r>
          </a:p>
          <a:p>
            <a:pPr eaLnBrk="1" hangingPunct="1"/>
            <a:r>
              <a:rPr lang="en-US" smtClean="0">
                <a:latin typeface="Arial" charset="0"/>
              </a:rPr>
              <a:t>These histograms plot the total number of bat-bat pairs at Gerald Wilkinson's study site versus their (a) degree of association for all potential blood donors in the roost, (b) degree of association for blood-sharing pairs who are not related as mother-offspring, (c) coefficient of relatedness for all potential blood donors in the roost, and (d) coefficient of relatedness for blood-sharing pairs who were not related as mother-offspring. The visual impression in these figures is that regurgitators are more likely to be related and more likely to be roostmates than the general population. This is confirmed by a statistical procedure called a stepwise logistic regression. Both relatedness and association affect the probability of blood-sharing. From Wilkinson (1984).</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5E6AC5E-54DD-4D7D-BE25-158CBB493685}" type="slidenum">
              <a:rPr lang="en-US" smtClean="0"/>
              <a:pPr/>
              <a:t>26</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F7D6990-E4EF-49FF-A4AF-21454D575FE0}" type="slidenum">
              <a:rPr lang="en-US" smtClean="0"/>
              <a:pPr/>
              <a:t>3</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smtClean="0">
                <a:latin typeface="Arial" charset="0"/>
              </a:rPr>
              <a:t>Chapter 12 Opener</a:t>
            </a:r>
          </a:p>
          <a:p>
            <a:pPr eaLnBrk="1" hangingPunct="1"/>
            <a:r>
              <a:rPr lang="en-US" dirty="0" smtClean="0">
                <a:latin typeface="Arial" charset="0"/>
              </a:rPr>
              <a:t>Genetically related female banded mongooses live and breed in groups, and care for each other's young (Gilchrist 2004; Gilchrist et al. 2004; Hodge 2005).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1C90CD8-0755-4B19-8FFE-AF38448B9EFF}" type="slidenum">
              <a:rPr lang="en-US" smtClean="0"/>
              <a:pPr/>
              <a:t>4</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dirty="0" smtClean="0">
                <a:latin typeface="Arial" charset="0"/>
              </a:rPr>
              <a:t>Table 12.1 Types of social interactions, THIRD PARTICIPANT WOULD GAIN FROM SPITEFUL BEHAVIOUR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479415F-245E-4E3F-9148-ECB759CE63D5}" type="slidenum">
              <a:rPr lang="en-US" smtClean="0"/>
              <a:pPr/>
              <a:t>5</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1682E78-5C0B-4678-9D4C-6140F07DEB73}" type="slidenum">
              <a:rPr lang="en-US" smtClean="0"/>
              <a:pPr/>
              <a:t>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latin typeface="Arial" charset="0"/>
              </a:rPr>
              <a:t>Figure 12.1 Computing relatedness with pedigrees</a:t>
            </a:r>
          </a:p>
          <a:p>
            <a:pPr eaLnBrk="1" hangingPunct="1"/>
            <a:r>
              <a:rPr lang="en-US" smtClean="0">
                <a:latin typeface="Arial" charset="0"/>
              </a:rPr>
              <a:t>The arrows describe paths by which genes can be identical by descent. The text explains how these paths are used to calculate </a:t>
            </a:r>
            <a:r>
              <a:rPr lang="en-US" i="1" smtClean="0">
                <a:latin typeface="Arial" charset="0"/>
              </a:rPr>
              <a:t>r</a:t>
            </a:r>
            <a:r>
              <a:rPr lang="en-US" smtClean="0">
                <a:latin typeface="Arial" charset="0"/>
              </a:rPr>
              <a:t>, the coefficient of relatedness. Related to inbreeding coefficient but different by 1 generation</a:t>
            </a:r>
          </a:p>
          <a:p>
            <a:pPr eaLnBrk="1" hangingPunct="1"/>
            <a:endParaRPr lang="en-US" smtClean="0">
              <a:latin typeface="Arial" charset="0"/>
            </a:endParaRPr>
          </a:p>
          <a:p>
            <a:pPr eaLnBrk="1" hangingPunct="1"/>
            <a:r>
              <a:rPr lang="en-US" smtClean="0">
                <a:latin typeface="Arial" charset="0"/>
              </a:rPr>
              <a:t>By performing an altruistic behavior on the recipient you help ¼, ½, 1/8 of your genes, or indirect fitness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A84711E-E46F-469F-B781-444A46EE37A8}" type="slidenum">
              <a:rPr lang="en-US" smtClean="0"/>
              <a:pPr/>
              <a:t>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latin typeface="Arial" charset="0"/>
              </a:rPr>
              <a:t>Explaining alarm calling in birds and mammals is a classical application of inclusive fitness theory</a:t>
            </a:r>
          </a:p>
          <a:p>
            <a:pPr eaLnBrk="1" hangingPunct="1"/>
            <a:r>
              <a:rPr lang="en-US" smtClean="0">
                <a:latin typeface="Arial" charset="0"/>
              </a:rPr>
              <a:t>Figure 12.2bc Black-tailed prairie dogs give more alarm calls when kin are nearby</a:t>
            </a:r>
          </a:p>
          <a:p>
            <a:pPr eaLnBrk="1" hangingPunct="1"/>
            <a:r>
              <a:rPr lang="en-US" smtClean="0">
                <a:latin typeface="Arial" charset="0"/>
              </a:rPr>
              <a:t>Experimental approach: (b) This bar chart reports the rates of alarm calling by prairie dogs who have vs. do not have kin living with them. Both sexes call more often when kin are near. (c) This chart reports the rates of alarm calling by males and females living with non-offspring kin vs. offspring. Both sexes call nearly as often when non-offspring kin are near as when offspring are near. Redrawn from Hoogland (1995). With Kin is not simply parental care compare b with 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F9C0CB4-B5D0-4CD3-B756-D884C7C61B3F}" type="slidenum">
              <a:rPr lang="en-US" smtClean="0"/>
              <a:pPr/>
              <a:t>8</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latin typeface="Arial" charset="0"/>
              </a:rPr>
              <a:t>Figure 12.3 Male black-tailed prairie dogs change their alarm calling behavior when their living situation changes</a:t>
            </a:r>
          </a:p>
          <a:p>
            <a:pPr eaLnBrk="1" hangingPunct="1"/>
            <a:r>
              <a:rPr lang="en-US" smtClean="0">
                <a:latin typeface="Arial" charset="0"/>
              </a:rPr>
              <a:t>This graph plots the rate of alarm calling by five individual males at different stages of life. The males increased or decreased their rate of calling according to whether kin were nearby. Redrawn from Hoogland (1995).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17ED141-C5AF-4791-8E7F-96A760667CED}" type="slidenum">
              <a:rPr lang="en-US" smtClean="0"/>
              <a:pPr/>
              <a:t>9</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mtClean="0">
                <a:latin typeface="Arial" charset="0"/>
              </a:rPr>
              <a:t>Figure 12.5 White-fronted bee-eaters</a:t>
            </a:r>
          </a:p>
          <a:p>
            <a:pPr eaLnBrk="1" hangingPunct="1"/>
            <a:r>
              <a:rPr lang="en-US" smtClean="0">
                <a:latin typeface="Arial" charset="0"/>
              </a:rPr>
              <a:t>The individual in the middle is performing a wing-waving display and may be soliciting a feeding. East Africa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AAD2D2-A27A-4E05-8353-E2ECE8E1A9E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3B44CB-EDEC-4E2A-8021-530B40DD796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AA4AAA-4968-425B-9ADA-77FC233FC9F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D59759-A477-4C19-A3B2-95590A47B51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02BA6D-7A2F-48F4-95E1-609D850771F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44A0CE-3E33-4354-B935-A89E84E5AB7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CCB98E0-1BAF-45C7-82DD-9E1EBA24A9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F7CC07-09CA-4E4E-A3AD-ABF5AD86E6F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858A78-F0EF-42FB-BE02-207C4471347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4F0AAE-5A5A-4F39-B6E3-257A9E3BFB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F210EA-A050-4C6D-8CB3-61D78234297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F64BF4D-765F-4041-A5E1-2E1B556D84B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48" charset="0"/>
        </a:defRPr>
      </a:lvl2pPr>
      <a:lvl3pPr algn="ctr" rtl="0" eaLnBrk="0" fontAlgn="base" hangingPunct="0">
        <a:spcBef>
          <a:spcPct val="0"/>
        </a:spcBef>
        <a:spcAft>
          <a:spcPct val="0"/>
        </a:spcAft>
        <a:defRPr sz="4400">
          <a:solidFill>
            <a:schemeClr val="tx2"/>
          </a:solidFill>
          <a:latin typeface="Times" pitchFamily="48" charset="0"/>
        </a:defRPr>
      </a:lvl3pPr>
      <a:lvl4pPr algn="ctr" rtl="0" eaLnBrk="0" fontAlgn="base" hangingPunct="0">
        <a:spcBef>
          <a:spcPct val="0"/>
        </a:spcBef>
        <a:spcAft>
          <a:spcPct val="0"/>
        </a:spcAft>
        <a:defRPr sz="4400">
          <a:solidFill>
            <a:schemeClr val="tx2"/>
          </a:solidFill>
          <a:latin typeface="Times" pitchFamily="48" charset="0"/>
        </a:defRPr>
      </a:lvl4pPr>
      <a:lvl5pPr algn="ctr" rtl="0" eaLnBrk="0" fontAlgn="base" hangingPunct="0">
        <a:spcBef>
          <a:spcPct val="0"/>
        </a:spcBef>
        <a:spcAft>
          <a:spcPct val="0"/>
        </a:spcAft>
        <a:defRPr sz="4400">
          <a:solidFill>
            <a:schemeClr val="tx2"/>
          </a:solidFill>
          <a:latin typeface="Times" pitchFamily="48" charset="0"/>
        </a:defRPr>
      </a:lvl5pPr>
      <a:lvl6pPr marL="457200" algn="ctr" rtl="0" fontAlgn="base">
        <a:spcBef>
          <a:spcPct val="0"/>
        </a:spcBef>
        <a:spcAft>
          <a:spcPct val="0"/>
        </a:spcAft>
        <a:defRPr sz="4400">
          <a:solidFill>
            <a:schemeClr val="tx2"/>
          </a:solidFill>
          <a:latin typeface="Times" pitchFamily="48" charset="0"/>
        </a:defRPr>
      </a:lvl6pPr>
      <a:lvl7pPr marL="914400" algn="ctr" rtl="0" fontAlgn="base">
        <a:spcBef>
          <a:spcPct val="0"/>
        </a:spcBef>
        <a:spcAft>
          <a:spcPct val="0"/>
        </a:spcAft>
        <a:defRPr sz="4400">
          <a:solidFill>
            <a:schemeClr val="tx2"/>
          </a:solidFill>
          <a:latin typeface="Times" pitchFamily="48" charset="0"/>
        </a:defRPr>
      </a:lvl7pPr>
      <a:lvl8pPr marL="1371600" algn="ctr" rtl="0" fontAlgn="base">
        <a:spcBef>
          <a:spcPct val="0"/>
        </a:spcBef>
        <a:spcAft>
          <a:spcPct val="0"/>
        </a:spcAft>
        <a:defRPr sz="4400">
          <a:solidFill>
            <a:schemeClr val="tx2"/>
          </a:solidFill>
          <a:latin typeface="Times" pitchFamily="48" charset="0"/>
        </a:defRPr>
      </a:lvl8pPr>
      <a:lvl9pPr marL="1828800" algn="ctr" rtl="0" fontAlgn="base">
        <a:spcBef>
          <a:spcPct val="0"/>
        </a:spcBef>
        <a:spcAft>
          <a:spcPct val="0"/>
        </a:spcAft>
        <a:defRPr sz="4400">
          <a:solidFill>
            <a:schemeClr val="tx2"/>
          </a:solidFill>
          <a:latin typeface="Times" pitchFamily="4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nvSpPr>
        <p:spPr bwMode="auto">
          <a:xfrm>
            <a:off x="990600" y="1219200"/>
            <a:ext cx="6400800" cy="1524000"/>
          </a:xfrm>
          <a:prstGeom prst="rect">
            <a:avLst/>
          </a:prstGeom>
          <a:solidFill>
            <a:schemeClr val="bg1"/>
          </a:solidFill>
          <a:ln w="9525">
            <a:noFill/>
            <a:miter lim="800000"/>
            <a:headEnd/>
            <a:tailEnd/>
          </a:ln>
        </p:spPr>
        <p:txBody>
          <a:bodyPr/>
          <a:lstStyle/>
          <a:p>
            <a:pPr algn="ctr"/>
            <a:endParaRPr lang="en-US" sz="4000" b="1" dirty="0">
              <a:latin typeface="Arial" charset="0"/>
            </a:endParaRPr>
          </a:p>
          <a:p>
            <a:pPr algn="ctr">
              <a:lnSpc>
                <a:spcPct val="120000"/>
              </a:lnSpc>
            </a:pPr>
            <a:r>
              <a:rPr lang="en-US" sz="4000" dirty="0">
                <a:latin typeface="Arial" charset="0"/>
              </a:rPr>
              <a:t>Kin Selection and Social Behavior</a:t>
            </a:r>
          </a:p>
          <a:p>
            <a:pPr algn="ctr">
              <a:lnSpc>
                <a:spcPct val="120000"/>
              </a:lnSpc>
            </a:pPr>
            <a:endParaRPr lang="en-US" sz="4000" dirty="0">
              <a:latin typeface="Arial" charset="0"/>
            </a:endParaRPr>
          </a:p>
          <a:p>
            <a:pPr algn="ctr">
              <a:lnSpc>
                <a:spcPct val="120000"/>
              </a:lnSpc>
            </a:pPr>
            <a:endParaRPr lang="en-US" sz="4000" dirty="0">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2_F06"/>
          <p:cNvPicPr>
            <a:picLocks noChangeAspect="1" noChangeArrowheads="1"/>
          </p:cNvPicPr>
          <p:nvPr/>
        </p:nvPicPr>
        <p:blipFill>
          <a:blip r:embed="rId3" cstate="print"/>
          <a:srcRect b="4109"/>
          <a:stretch>
            <a:fillRect/>
          </a:stretch>
        </p:blipFill>
        <p:spPr bwMode="auto">
          <a:xfrm>
            <a:off x="914400" y="1295400"/>
            <a:ext cx="3282950" cy="5334000"/>
          </a:xfrm>
          <a:prstGeom prst="rect">
            <a:avLst/>
          </a:prstGeom>
          <a:noFill/>
          <a:ln w="9525">
            <a:noFill/>
            <a:miter lim="800000"/>
            <a:headEnd/>
            <a:tailEnd/>
          </a:ln>
        </p:spPr>
      </p:pic>
      <p:sp>
        <p:nvSpPr>
          <p:cNvPr id="11267" name="Rectangle 3"/>
          <p:cNvSpPr>
            <a:spLocks noChangeArrowheads="1"/>
          </p:cNvSpPr>
          <p:nvPr/>
        </p:nvSpPr>
        <p:spPr bwMode="auto">
          <a:xfrm>
            <a:off x="563563" y="252413"/>
            <a:ext cx="4757737" cy="946150"/>
          </a:xfrm>
          <a:prstGeom prst="rect">
            <a:avLst/>
          </a:prstGeom>
          <a:noFill/>
          <a:ln w="9525">
            <a:noFill/>
            <a:miter lim="800000"/>
            <a:headEnd/>
            <a:tailEnd/>
          </a:ln>
        </p:spPr>
        <p:txBody>
          <a:bodyPr wrap="none">
            <a:spAutoFit/>
          </a:bodyPr>
          <a:lstStyle/>
          <a:p>
            <a:r>
              <a:rPr lang="en-US" sz="2800">
                <a:latin typeface="Arial" charset="0"/>
              </a:rPr>
              <a:t>In bee-eaters, helpers assist </a:t>
            </a:r>
          </a:p>
          <a:p>
            <a:r>
              <a:rPr lang="en-US" sz="2800">
                <a:latin typeface="Arial" charset="0"/>
              </a:rPr>
              <a:t>close relatives</a:t>
            </a:r>
          </a:p>
        </p:txBody>
      </p:sp>
      <p:pic>
        <p:nvPicPr>
          <p:cNvPr id="11268" name="Picture 4" descr="12_F07"/>
          <p:cNvPicPr>
            <a:picLocks noChangeAspect="1" noChangeArrowheads="1"/>
          </p:cNvPicPr>
          <p:nvPr/>
        </p:nvPicPr>
        <p:blipFill>
          <a:blip r:embed="rId4" cstate="print"/>
          <a:srcRect b="4762"/>
          <a:stretch>
            <a:fillRect/>
          </a:stretch>
        </p:blipFill>
        <p:spPr bwMode="auto">
          <a:xfrm>
            <a:off x="5029200" y="2057400"/>
            <a:ext cx="2936875" cy="3733800"/>
          </a:xfrm>
          <a:prstGeom prst="rect">
            <a:avLst/>
          </a:prstGeom>
          <a:noFill/>
          <a:ln w="9525">
            <a:noFill/>
            <a:miter lim="800000"/>
            <a:headEnd/>
            <a:tailEnd/>
          </a:ln>
        </p:spPr>
      </p:pic>
      <p:sp>
        <p:nvSpPr>
          <p:cNvPr id="11269" name="Rectangle 5"/>
          <p:cNvSpPr>
            <a:spLocks noChangeArrowheads="1"/>
          </p:cNvSpPr>
          <p:nvPr/>
        </p:nvSpPr>
        <p:spPr bwMode="auto">
          <a:xfrm>
            <a:off x="4419600" y="1471613"/>
            <a:ext cx="4621213" cy="519112"/>
          </a:xfrm>
          <a:prstGeom prst="rect">
            <a:avLst/>
          </a:prstGeom>
          <a:noFill/>
          <a:ln w="9525">
            <a:noFill/>
            <a:miter lim="800000"/>
            <a:headEnd/>
            <a:tailEnd/>
          </a:ln>
        </p:spPr>
        <p:txBody>
          <a:bodyPr wrap="none">
            <a:spAutoFit/>
          </a:bodyPr>
          <a:lstStyle/>
          <a:p>
            <a:r>
              <a:rPr lang="en-US" sz="2800">
                <a:latin typeface="Arial" charset="0"/>
              </a:rPr>
              <a:t>Fitness gains due to helping</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1200" smtClean="0">
                <a:latin typeface="Arial" charset="0"/>
              </a:rPr>
              <a:t>Figure 12-17</a:t>
            </a:r>
          </a:p>
        </p:txBody>
      </p:sp>
      <p:pic>
        <p:nvPicPr>
          <p:cNvPr id="55299" name="Picture 57" descr="Figure_06_00_L"/>
          <p:cNvPicPr>
            <a:picLocks noChangeAspect="1" noChangeArrowheads="1"/>
          </p:cNvPicPr>
          <p:nvPr/>
        </p:nvPicPr>
        <p:blipFill>
          <a:blip r:embed="rId3" cstate="print"/>
          <a:srcRect/>
          <a:stretch>
            <a:fillRect/>
          </a:stretch>
        </p:blipFill>
        <p:spPr bwMode="auto">
          <a:xfrm>
            <a:off x="911225" y="1212850"/>
            <a:ext cx="7321550" cy="4430713"/>
          </a:xfrm>
          <a:prstGeom prst="rect">
            <a:avLst/>
          </a:prstGeom>
          <a:noFill/>
          <a:ln w="9525">
            <a:noFill/>
            <a:miter lim="800000"/>
            <a:headEnd/>
            <a:tailEnd/>
          </a:ln>
        </p:spPr>
      </p:pic>
      <p:sp>
        <p:nvSpPr>
          <p:cNvPr id="4" name="TextBox 3"/>
          <p:cNvSpPr txBox="1"/>
          <p:nvPr/>
        </p:nvSpPr>
        <p:spPr>
          <a:xfrm>
            <a:off x="0" y="0"/>
            <a:ext cx="8945077" cy="492443"/>
          </a:xfrm>
          <a:prstGeom prst="rect">
            <a:avLst/>
          </a:prstGeom>
          <a:noFill/>
        </p:spPr>
        <p:txBody>
          <a:bodyPr wrap="none" rtlCol="0">
            <a:spAutoFit/>
          </a:bodyPr>
          <a:lstStyle/>
          <a:p>
            <a:r>
              <a:rPr lang="en-US" sz="2600" dirty="0" smtClean="0">
                <a:latin typeface="Arial" pitchFamily="34" charset="0"/>
                <a:cs typeface="Arial" pitchFamily="34" charset="0"/>
              </a:rPr>
              <a:t>More related birds are the more likely they are to cooperate</a:t>
            </a:r>
            <a:endParaRPr lang="en-US" sz="26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57" descr="Figure_06_00_L"/>
          <p:cNvPicPr>
            <a:picLocks noChangeAspect="1" noChangeArrowheads="1"/>
          </p:cNvPicPr>
          <p:nvPr/>
        </p:nvPicPr>
        <p:blipFill>
          <a:blip r:embed="rId3" cstate="print"/>
          <a:srcRect/>
          <a:stretch>
            <a:fillRect/>
          </a:stretch>
        </p:blipFill>
        <p:spPr bwMode="auto">
          <a:xfrm>
            <a:off x="944563" y="1712913"/>
            <a:ext cx="7254875" cy="3430587"/>
          </a:xfrm>
          <a:prstGeom prst="rect">
            <a:avLst/>
          </a:prstGeom>
          <a:noFill/>
          <a:ln w="9525">
            <a:noFill/>
            <a:miter lim="800000"/>
            <a:headEnd/>
            <a:tailEnd/>
          </a:ln>
        </p:spPr>
      </p:pic>
      <p:sp>
        <p:nvSpPr>
          <p:cNvPr id="4" name="TextBox 3"/>
          <p:cNvSpPr txBox="1"/>
          <p:nvPr/>
        </p:nvSpPr>
        <p:spPr>
          <a:xfrm>
            <a:off x="1066800" y="914400"/>
            <a:ext cx="4831772" cy="584775"/>
          </a:xfrm>
          <a:prstGeom prst="rect">
            <a:avLst/>
          </a:prstGeom>
          <a:noFill/>
        </p:spPr>
        <p:txBody>
          <a:bodyPr wrap="none" rtlCol="0">
            <a:spAutoFit/>
          </a:bodyPr>
          <a:lstStyle/>
          <a:p>
            <a:r>
              <a:rPr lang="en-US" sz="3200" dirty="0" smtClean="0">
                <a:latin typeface="Arial" pitchFamily="34" charset="0"/>
                <a:cs typeface="Arial" pitchFamily="34" charset="0"/>
              </a:rPr>
              <a:t>Adoption in Red Squirrels</a:t>
            </a:r>
            <a:endParaRPr lang="en-US" sz="3200" dirty="0">
              <a:latin typeface="Arial" pitchFamily="34" charset="0"/>
              <a:cs typeface="Arial" pitchFamily="34" charset="0"/>
            </a:endParaRPr>
          </a:p>
        </p:txBody>
      </p:sp>
      <p:sp>
        <p:nvSpPr>
          <p:cNvPr id="5" name="Title 4"/>
          <p:cNvSpPr>
            <a:spLocks noGrp="1"/>
          </p:cNvSpPr>
          <p:nvPr>
            <p:ph type="ctrTitle"/>
          </p:nvPr>
        </p:nvSpPr>
        <p:spPr>
          <a:xfrm>
            <a:off x="-1447800" y="1676400"/>
            <a:ext cx="7772400" cy="1470025"/>
          </a:xfrm>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12_F08"/>
          <p:cNvPicPr>
            <a:picLocks noChangeAspect="1" noChangeArrowheads="1"/>
          </p:cNvPicPr>
          <p:nvPr/>
        </p:nvPicPr>
        <p:blipFill>
          <a:blip r:embed="rId3" cstate="print"/>
          <a:srcRect b="3944"/>
          <a:stretch>
            <a:fillRect/>
          </a:stretch>
        </p:blipFill>
        <p:spPr bwMode="auto">
          <a:xfrm>
            <a:off x="1828800" y="1371600"/>
            <a:ext cx="5740400" cy="5334000"/>
          </a:xfrm>
          <a:prstGeom prst="rect">
            <a:avLst/>
          </a:prstGeom>
          <a:noFill/>
          <a:ln w="9525">
            <a:noFill/>
            <a:miter lim="800000"/>
            <a:headEnd/>
            <a:tailEnd/>
          </a:ln>
        </p:spPr>
      </p:pic>
      <p:sp>
        <p:nvSpPr>
          <p:cNvPr id="12291" name="Rectangle 3"/>
          <p:cNvSpPr>
            <a:spLocks noChangeArrowheads="1"/>
          </p:cNvSpPr>
          <p:nvPr/>
        </p:nvSpPr>
        <p:spPr bwMode="auto">
          <a:xfrm>
            <a:off x="0" y="0"/>
            <a:ext cx="9144000" cy="941388"/>
          </a:xfrm>
          <a:prstGeom prst="rect">
            <a:avLst/>
          </a:prstGeom>
          <a:noFill/>
          <a:ln w="9525">
            <a:noFill/>
            <a:miter lim="800000"/>
            <a:headEnd/>
            <a:tailEnd/>
          </a:ln>
        </p:spPr>
        <p:txBody>
          <a:bodyPr>
            <a:spAutoFit/>
          </a:bodyPr>
          <a:lstStyle/>
          <a:p>
            <a:pPr algn="ctr" eaLnBrk="1" hangingPunct="1">
              <a:spcBef>
                <a:spcPct val="30000"/>
              </a:spcBef>
            </a:pPr>
            <a:r>
              <a:rPr lang="en-US" dirty="0">
                <a:latin typeface="Arial" charset="0"/>
                <a:cs typeface="Arial" charset="0"/>
              </a:rPr>
              <a:t>Kin-selected discrimination in cannibalistic tadpoles </a:t>
            </a:r>
          </a:p>
          <a:p>
            <a:pPr algn="ctr" eaLnBrk="1" hangingPunct="1">
              <a:spcBef>
                <a:spcPct val="30000"/>
              </a:spcBef>
            </a:pPr>
            <a:r>
              <a:rPr lang="en-US" dirty="0">
                <a:latin typeface="Arial" charset="0"/>
                <a:cs typeface="Arial" charset="0"/>
              </a:rPr>
              <a:t>and salamanders</a:t>
            </a:r>
          </a:p>
        </p:txBody>
      </p:sp>
      <p:pic>
        <p:nvPicPr>
          <p:cNvPr id="12292" name="Picture 4"/>
          <p:cNvPicPr>
            <a:picLocks noChangeAspect="1" noChangeArrowheads="1"/>
          </p:cNvPicPr>
          <p:nvPr/>
        </p:nvPicPr>
        <p:blipFill>
          <a:blip r:embed="rId4" cstate="print"/>
          <a:srcRect/>
          <a:stretch>
            <a:fillRect/>
          </a:stretch>
        </p:blipFill>
        <p:spPr bwMode="auto">
          <a:xfrm>
            <a:off x="0" y="4038600"/>
            <a:ext cx="1524000" cy="1143000"/>
          </a:xfrm>
          <a:prstGeom prst="rect">
            <a:avLst/>
          </a:prstGeom>
          <a:noFill/>
          <a:ln w="9525">
            <a:noFill/>
            <a:miter lim="800000"/>
            <a:headEnd/>
            <a:tailEnd/>
          </a:ln>
        </p:spPr>
      </p:pic>
      <p:sp>
        <p:nvSpPr>
          <p:cNvPr id="12293" name="Right Brace 4"/>
          <p:cNvSpPr>
            <a:spLocks/>
          </p:cNvSpPr>
          <p:nvPr/>
        </p:nvSpPr>
        <p:spPr bwMode="auto">
          <a:xfrm>
            <a:off x="3048000" y="4572000"/>
            <a:ext cx="76200" cy="533400"/>
          </a:xfrm>
          <a:prstGeom prst="rightBrace">
            <a:avLst>
              <a:gd name="adj1" fmla="val 8329"/>
              <a:gd name="adj2" fmla="val 50000"/>
            </a:avLst>
          </a:prstGeom>
          <a:solidFill>
            <a:schemeClr val="accent1"/>
          </a:solidFill>
          <a:ln w="9525" algn="ctr">
            <a:solidFill>
              <a:schemeClr val="tx1"/>
            </a:solidFill>
            <a:round/>
            <a:headEnd/>
            <a:tailEnd/>
          </a:ln>
        </p:spPr>
        <p:txBody>
          <a:bodyPr/>
          <a:lstStyle/>
          <a:p>
            <a:endParaRPr lang="en-US" dirty="0"/>
          </a:p>
        </p:txBody>
      </p:sp>
      <p:sp>
        <p:nvSpPr>
          <p:cNvPr id="12294" name="TextBox 5"/>
          <p:cNvSpPr txBox="1">
            <a:spLocks noChangeArrowheads="1"/>
          </p:cNvSpPr>
          <p:nvPr/>
        </p:nvSpPr>
        <p:spPr bwMode="auto">
          <a:xfrm>
            <a:off x="3124200" y="4648200"/>
            <a:ext cx="938213" cy="338138"/>
          </a:xfrm>
          <a:prstGeom prst="rect">
            <a:avLst/>
          </a:prstGeom>
          <a:noFill/>
          <a:ln w="9525">
            <a:noFill/>
            <a:miter lim="800000"/>
            <a:headEnd/>
            <a:tailEnd/>
          </a:ln>
        </p:spPr>
        <p:txBody>
          <a:bodyPr wrap="none">
            <a:spAutoFit/>
          </a:bodyPr>
          <a:lstStyle/>
          <a:p>
            <a:r>
              <a:rPr lang="en-US" sz="1600" b="1" dirty="0">
                <a:latin typeface="Arial" charset="0"/>
                <a:cs typeface="Arial" charset="0"/>
              </a:rPr>
              <a:t> Benefit</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14400"/>
            <a:ext cx="8573381" cy="4154983"/>
          </a:xfrm>
          <a:prstGeom prst="rect">
            <a:avLst/>
          </a:prstGeom>
          <a:noFill/>
        </p:spPr>
        <p:txBody>
          <a:bodyPr wrap="none" rtlCol="0">
            <a:spAutoFit/>
          </a:bodyPr>
          <a:lstStyle/>
          <a:p>
            <a:r>
              <a:rPr lang="en-US" dirty="0" smtClean="0">
                <a:latin typeface="Arial Black"/>
                <a:cs typeface="Arial Black"/>
              </a:rPr>
              <a:t>Bequeathing Wealth in Vancouver</a:t>
            </a:r>
          </a:p>
          <a:p>
            <a:endParaRPr lang="en-US" dirty="0">
              <a:latin typeface="Arial Black"/>
              <a:cs typeface="Arial Black"/>
            </a:endParaRPr>
          </a:p>
          <a:p>
            <a:r>
              <a:rPr lang="en-US" dirty="0" smtClean="0">
                <a:latin typeface="Arial Black"/>
                <a:cs typeface="Arial Black"/>
              </a:rPr>
              <a:t>46.5 % to offspring and siblings (r = 0.5) </a:t>
            </a:r>
          </a:p>
          <a:p>
            <a:r>
              <a:rPr lang="en-US" dirty="0">
                <a:latin typeface="Arial Black"/>
                <a:cs typeface="Arial Black"/>
              </a:rPr>
              <a:t> </a:t>
            </a:r>
            <a:r>
              <a:rPr lang="en-US" dirty="0" smtClean="0">
                <a:latin typeface="Arial Black"/>
                <a:cs typeface="Arial Black"/>
              </a:rPr>
              <a:t>           but most to offspring</a:t>
            </a:r>
          </a:p>
          <a:p>
            <a:endParaRPr lang="en-US" dirty="0">
              <a:latin typeface="Arial Black"/>
              <a:cs typeface="Arial Black"/>
            </a:endParaRPr>
          </a:p>
          <a:p>
            <a:r>
              <a:rPr lang="en-US" dirty="0" smtClean="0">
                <a:latin typeface="Arial Black"/>
                <a:cs typeface="Arial Black"/>
              </a:rPr>
              <a:t>8.3 % to grandkids, nieces and nephews (r = 0.25)</a:t>
            </a:r>
          </a:p>
          <a:p>
            <a:endParaRPr lang="en-US" dirty="0">
              <a:latin typeface="Arial Black"/>
              <a:cs typeface="Arial Black"/>
            </a:endParaRPr>
          </a:p>
          <a:p>
            <a:r>
              <a:rPr lang="en-US" dirty="0" smtClean="0">
                <a:latin typeface="Arial Black"/>
                <a:cs typeface="Arial Black"/>
              </a:rPr>
              <a:t>0.6% to cousins (r = 0.125)</a:t>
            </a:r>
          </a:p>
          <a:p>
            <a:endParaRPr lang="en-US" dirty="0"/>
          </a:p>
          <a:p>
            <a:endParaRPr lang="en-US" dirty="0" smtClean="0"/>
          </a:p>
          <a:p>
            <a:endParaRPr lang="en-US" dirty="0"/>
          </a:p>
        </p:txBody>
      </p:sp>
    </p:spTree>
    <p:extLst>
      <p:ext uri="{BB962C8B-B14F-4D97-AF65-F5344CB8AC3E}">
        <p14:creationId xmlns:p14="http://schemas.microsoft.com/office/powerpoint/2010/main" val="3404844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2_T02"/>
          <p:cNvPicPr>
            <a:picLocks noChangeAspect="1" noChangeArrowheads="1"/>
          </p:cNvPicPr>
          <p:nvPr/>
        </p:nvPicPr>
        <p:blipFill>
          <a:blip r:embed="rId3" cstate="print"/>
          <a:srcRect b="7692"/>
          <a:stretch>
            <a:fillRect/>
          </a:stretch>
        </p:blipFill>
        <p:spPr bwMode="auto">
          <a:xfrm>
            <a:off x="457200" y="1981200"/>
            <a:ext cx="7467600" cy="4667250"/>
          </a:xfrm>
          <a:prstGeom prst="rect">
            <a:avLst/>
          </a:prstGeom>
          <a:noFill/>
          <a:ln w="9525">
            <a:noFill/>
            <a:miter lim="800000"/>
            <a:headEnd/>
            <a:tailEnd/>
          </a:ln>
        </p:spPr>
      </p:pic>
      <p:sp>
        <p:nvSpPr>
          <p:cNvPr id="13315" name="Text Box 3"/>
          <p:cNvSpPr txBox="1">
            <a:spLocks noChangeArrowheads="1"/>
          </p:cNvSpPr>
          <p:nvPr/>
        </p:nvSpPr>
        <p:spPr bwMode="auto">
          <a:xfrm>
            <a:off x="288925" y="39688"/>
            <a:ext cx="8639175" cy="1917700"/>
          </a:xfrm>
          <a:prstGeom prst="rect">
            <a:avLst/>
          </a:prstGeom>
          <a:noFill/>
          <a:ln w="9525">
            <a:noFill/>
            <a:miter lim="800000"/>
            <a:headEnd/>
            <a:tailEnd/>
          </a:ln>
        </p:spPr>
        <p:txBody>
          <a:bodyPr wrap="none">
            <a:spAutoFit/>
          </a:bodyPr>
          <a:lstStyle/>
          <a:p>
            <a:r>
              <a:rPr lang="en-US">
                <a:latin typeface="Arial" charset="0"/>
              </a:rPr>
              <a:t>IV. Special case of Sociality</a:t>
            </a:r>
          </a:p>
          <a:p>
            <a:r>
              <a:rPr lang="en-US">
                <a:latin typeface="Arial" charset="0"/>
              </a:rPr>
              <a:t>       True or Eusociality = </a:t>
            </a:r>
          </a:p>
          <a:p>
            <a:r>
              <a:rPr lang="en-US">
                <a:latin typeface="Arial" charset="0"/>
              </a:rPr>
              <a:t>           1. overlap in generations between parents and offspring</a:t>
            </a:r>
          </a:p>
          <a:p>
            <a:r>
              <a:rPr lang="en-US">
                <a:latin typeface="Arial" charset="0"/>
              </a:rPr>
              <a:t>           2. cooperative brood care</a:t>
            </a:r>
          </a:p>
          <a:p>
            <a:r>
              <a:rPr lang="en-US">
                <a:latin typeface="Arial" charset="0"/>
              </a:rPr>
              <a:t>           3. specialized castes of nonreproductive individuals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2_F12"/>
          <p:cNvPicPr>
            <a:picLocks noChangeAspect="1" noChangeArrowheads="1"/>
          </p:cNvPicPr>
          <p:nvPr/>
        </p:nvPicPr>
        <p:blipFill>
          <a:blip r:embed="rId3" cstate="print"/>
          <a:srcRect b="7144"/>
          <a:stretch>
            <a:fillRect/>
          </a:stretch>
        </p:blipFill>
        <p:spPr bwMode="auto">
          <a:xfrm>
            <a:off x="1219200" y="1554163"/>
            <a:ext cx="6324600" cy="4999037"/>
          </a:xfrm>
          <a:prstGeom prst="rect">
            <a:avLst/>
          </a:prstGeom>
          <a:noFill/>
          <a:ln w="9525">
            <a:noFill/>
            <a:miter lim="800000"/>
            <a:headEnd/>
            <a:tailEnd/>
          </a:ln>
        </p:spPr>
      </p:pic>
      <p:sp>
        <p:nvSpPr>
          <p:cNvPr id="14339" name="Rectangle 3"/>
          <p:cNvSpPr>
            <a:spLocks noChangeArrowheads="1"/>
          </p:cNvSpPr>
          <p:nvPr/>
        </p:nvSpPr>
        <p:spPr bwMode="auto">
          <a:xfrm>
            <a:off x="609600" y="-149225"/>
            <a:ext cx="8191500" cy="1311275"/>
          </a:xfrm>
          <a:prstGeom prst="rect">
            <a:avLst/>
          </a:prstGeom>
          <a:noFill/>
          <a:ln w="9525">
            <a:noFill/>
            <a:miter lim="800000"/>
            <a:headEnd/>
            <a:tailEnd/>
          </a:ln>
        </p:spPr>
        <p:txBody>
          <a:bodyPr wrap="none">
            <a:spAutoFit/>
          </a:bodyPr>
          <a:lstStyle/>
          <a:p>
            <a:r>
              <a:rPr lang="en-US" sz="4000" b="1">
                <a:latin typeface="Arial" charset="0"/>
              </a:rPr>
              <a:t>Haplodiploidy produces unusual </a:t>
            </a:r>
          </a:p>
          <a:p>
            <a:r>
              <a:rPr lang="en-US" sz="4000" b="1">
                <a:latin typeface="Arial" charset="0"/>
              </a:rPr>
              <a:t>coefficients of relationship</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4000" smtClean="0">
                <a:latin typeface="Arial" charset="0"/>
                <a:cs typeface="Arial" charset="0"/>
              </a:rPr>
              <a:t>Haplo-diploidy and Sister-Sister relationship</a:t>
            </a:r>
          </a:p>
        </p:txBody>
      </p:sp>
      <p:grpSp>
        <p:nvGrpSpPr>
          <p:cNvPr id="15363" name="Group 18"/>
          <p:cNvGrpSpPr>
            <a:grpSpLocks/>
          </p:cNvGrpSpPr>
          <p:nvPr/>
        </p:nvGrpSpPr>
        <p:grpSpPr bwMode="auto">
          <a:xfrm>
            <a:off x="457200" y="2133600"/>
            <a:ext cx="5867400" cy="4724400"/>
            <a:chOff x="288" y="1344"/>
            <a:chExt cx="3696" cy="2976"/>
          </a:xfrm>
        </p:grpSpPr>
        <p:sp>
          <p:nvSpPr>
            <p:cNvPr id="15365" name="Oval 4"/>
            <p:cNvSpPr>
              <a:spLocks noChangeArrowheads="1"/>
            </p:cNvSpPr>
            <p:nvPr/>
          </p:nvSpPr>
          <p:spPr bwMode="auto">
            <a:xfrm>
              <a:off x="702" y="1392"/>
              <a:ext cx="1266" cy="912"/>
            </a:xfrm>
            <a:prstGeom prst="ellipse">
              <a:avLst/>
            </a:prstGeom>
            <a:noFill/>
            <a:ln w="9525">
              <a:solidFill>
                <a:schemeClr val="tx1"/>
              </a:solidFill>
              <a:round/>
              <a:headEnd/>
              <a:tailEnd/>
            </a:ln>
          </p:spPr>
          <p:txBody>
            <a:bodyPr wrap="none" anchor="ctr"/>
            <a:lstStyle/>
            <a:p>
              <a:endParaRPr lang="en-US">
                <a:latin typeface="Arial" charset="0"/>
                <a:cs typeface="Arial" charset="0"/>
              </a:endParaRPr>
            </a:p>
          </p:txBody>
        </p:sp>
        <p:sp>
          <p:nvSpPr>
            <p:cNvPr id="15366" name="Text Box 5"/>
            <p:cNvSpPr txBox="1">
              <a:spLocks noChangeArrowheads="1"/>
            </p:cNvSpPr>
            <p:nvPr/>
          </p:nvSpPr>
          <p:spPr bwMode="auto">
            <a:xfrm>
              <a:off x="845" y="1610"/>
              <a:ext cx="720" cy="291"/>
            </a:xfrm>
            <a:prstGeom prst="rect">
              <a:avLst/>
            </a:prstGeom>
            <a:noFill/>
            <a:ln w="9525">
              <a:noFill/>
              <a:miter lim="800000"/>
              <a:headEnd/>
              <a:tailEnd/>
            </a:ln>
          </p:spPr>
          <p:txBody>
            <a:bodyPr wrap="none">
              <a:spAutoFit/>
            </a:bodyPr>
            <a:lstStyle/>
            <a:p>
              <a:r>
                <a:rPr lang="en-US">
                  <a:latin typeface="Arial" charset="0"/>
                  <a:cs typeface="Arial" charset="0"/>
                </a:rPr>
                <a:t>mother</a:t>
              </a:r>
            </a:p>
          </p:txBody>
        </p:sp>
        <p:sp>
          <p:nvSpPr>
            <p:cNvPr id="15367" name="Oval 6"/>
            <p:cNvSpPr>
              <a:spLocks noChangeArrowheads="1"/>
            </p:cNvSpPr>
            <p:nvPr/>
          </p:nvSpPr>
          <p:spPr bwMode="auto">
            <a:xfrm>
              <a:off x="2718" y="1344"/>
              <a:ext cx="1266" cy="912"/>
            </a:xfrm>
            <a:prstGeom prst="ellipse">
              <a:avLst/>
            </a:prstGeom>
            <a:noFill/>
            <a:ln w="9525">
              <a:solidFill>
                <a:schemeClr val="tx1"/>
              </a:solidFill>
              <a:round/>
              <a:headEnd/>
              <a:tailEnd/>
            </a:ln>
          </p:spPr>
          <p:txBody>
            <a:bodyPr wrap="none" anchor="ctr"/>
            <a:lstStyle/>
            <a:p>
              <a:endParaRPr lang="en-US">
                <a:latin typeface="Arial" charset="0"/>
                <a:cs typeface="Arial" charset="0"/>
              </a:endParaRPr>
            </a:p>
          </p:txBody>
        </p:sp>
        <p:sp>
          <p:nvSpPr>
            <p:cNvPr id="15368" name="Text Box 7"/>
            <p:cNvSpPr txBox="1">
              <a:spLocks noChangeArrowheads="1"/>
            </p:cNvSpPr>
            <p:nvPr/>
          </p:nvSpPr>
          <p:spPr bwMode="auto">
            <a:xfrm>
              <a:off x="2981" y="1584"/>
              <a:ext cx="612" cy="291"/>
            </a:xfrm>
            <a:prstGeom prst="rect">
              <a:avLst/>
            </a:prstGeom>
            <a:noFill/>
            <a:ln w="9525">
              <a:noFill/>
              <a:miter lim="800000"/>
              <a:headEnd/>
              <a:tailEnd/>
            </a:ln>
          </p:spPr>
          <p:txBody>
            <a:bodyPr wrap="none">
              <a:spAutoFit/>
            </a:bodyPr>
            <a:lstStyle/>
            <a:p>
              <a:r>
                <a:rPr lang="en-US">
                  <a:latin typeface="Arial" charset="0"/>
                  <a:cs typeface="Arial" charset="0"/>
                </a:rPr>
                <a:t>father</a:t>
              </a:r>
            </a:p>
          </p:txBody>
        </p:sp>
        <p:sp>
          <p:nvSpPr>
            <p:cNvPr id="15369" name="Line 8"/>
            <p:cNvSpPr>
              <a:spLocks noChangeShapeType="1"/>
            </p:cNvSpPr>
            <p:nvPr/>
          </p:nvSpPr>
          <p:spPr bwMode="auto">
            <a:xfrm flipH="1">
              <a:off x="1758" y="2256"/>
              <a:ext cx="1314" cy="1056"/>
            </a:xfrm>
            <a:prstGeom prst="line">
              <a:avLst/>
            </a:prstGeom>
            <a:noFill/>
            <a:ln w="9525">
              <a:solidFill>
                <a:schemeClr val="tx1"/>
              </a:solidFill>
              <a:round/>
              <a:headEnd/>
              <a:tailEnd type="triangle" w="med" len="med"/>
            </a:ln>
          </p:spPr>
          <p:txBody>
            <a:bodyPr/>
            <a:lstStyle/>
            <a:p>
              <a:endParaRPr lang="en-US"/>
            </a:p>
          </p:txBody>
        </p:sp>
        <p:sp>
          <p:nvSpPr>
            <p:cNvPr id="15370" name="Line 9"/>
            <p:cNvSpPr>
              <a:spLocks noChangeShapeType="1"/>
            </p:cNvSpPr>
            <p:nvPr/>
          </p:nvSpPr>
          <p:spPr bwMode="auto">
            <a:xfrm>
              <a:off x="3312" y="2256"/>
              <a:ext cx="0" cy="1008"/>
            </a:xfrm>
            <a:prstGeom prst="line">
              <a:avLst/>
            </a:prstGeom>
            <a:noFill/>
            <a:ln w="9525">
              <a:solidFill>
                <a:schemeClr val="tx1"/>
              </a:solidFill>
              <a:round/>
              <a:headEnd/>
              <a:tailEnd type="triangle" w="med" len="med"/>
            </a:ln>
          </p:spPr>
          <p:txBody>
            <a:bodyPr/>
            <a:lstStyle/>
            <a:p>
              <a:endParaRPr lang="en-US"/>
            </a:p>
          </p:txBody>
        </p:sp>
        <p:sp>
          <p:nvSpPr>
            <p:cNvPr id="15371" name="Line 10"/>
            <p:cNvSpPr>
              <a:spLocks noChangeShapeType="1"/>
            </p:cNvSpPr>
            <p:nvPr/>
          </p:nvSpPr>
          <p:spPr bwMode="auto">
            <a:xfrm>
              <a:off x="1294" y="2304"/>
              <a:ext cx="146" cy="1008"/>
            </a:xfrm>
            <a:prstGeom prst="line">
              <a:avLst/>
            </a:prstGeom>
            <a:noFill/>
            <a:ln w="9525">
              <a:solidFill>
                <a:schemeClr val="tx1"/>
              </a:solidFill>
              <a:round/>
              <a:headEnd/>
              <a:tailEnd type="triangle" w="med" len="med"/>
            </a:ln>
          </p:spPr>
          <p:txBody>
            <a:bodyPr/>
            <a:lstStyle/>
            <a:p>
              <a:endParaRPr lang="en-US"/>
            </a:p>
          </p:txBody>
        </p:sp>
        <p:sp>
          <p:nvSpPr>
            <p:cNvPr id="15372" name="Line 11"/>
            <p:cNvSpPr>
              <a:spLocks noChangeShapeType="1"/>
            </p:cNvSpPr>
            <p:nvPr/>
          </p:nvSpPr>
          <p:spPr bwMode="auto">
            <a:xfrm>
              <a:off x="1806" y="2160"/>
              <a:ext cx="1266" cy="1152"/>
            </a:xfrm>
            <a:prstGeom prst="line">
              <a:avLst/>
            </a:prstGeom>
            <a:noFill/>
            <a:ln w="9525">
              <a:solidFill>
                <a:schemeClr val="tx1"/>
              </a:solidFill>
              <a:round/>
              <a:headEnd/>
              <a:tailEnd type="triangle" w="med" len="med"/>
            </a:ln>
          </p:spPr>
          <p:txBody>
            <a:bodyPr/>
            <a:lstStyle/>
            <a:p>
              <a:endParaRPr lang="en-US"/>
            </a:p>
          </p:txBody>
        </p:sp>
        <p:sp>
          <p:nvSpPr>
            <p:cNvPr id="15373" name="Oval 12"/>
            <p:cNvSpPr>
              <a:spLocks noChangeArrowheads="1"/>
            </p:cNvSpPr>
            <p:nvPr/>
          </p:nvSpPr>
          <p:spPr bwMode="auto">
            <a:xfrm>
              <a:off x="2574" y="3408"/>
              <a:ext cx="1266" cy="912"/>
            </a:xfrm>
            <a:prstGeom prst="ellipse">
              <a:avLst/>
            </a:prstGeom>
            <a:noFill/>
            <a:ln w="9525">
              <a:solidFill>
                <a:schemeClr val="tx1"/>
              </a:solidFill>
              <a:round/>
              <a:headEnd/>
              <a:tailEnd/>
            </a:ln>
          </p:spPr>
          <p:txBody>
            <a:bodyPr wrap="none" anchor="ctr"/>
            <a:lstStyle/>
            <a:p>
              <a:endParaRPr lang="en-US">
                <a:latin typeface="Arial" charset="0"/>
                <a:cs typeface="Arial" charset="0"/>
              </a:endParaRPr>
            </a:p>
          </p:txBody>
        </p:sp>
        <p:sp>
          <p:nvSpPr>
            <p:cNvPr id="15374" name="Oval 13"/>
            <p:cNvSpPr>
              <a:spLocks noChangeArrowheads="1"/>
            </p:cNvSpPr>
            <p:nvPr/>
          </p:nvSpPr>
          <p:spPr bwMode="auto">
            <a:xfrm>
              <a:off x="798" y="3408"/>
              <a:ext cx="1266" cy="912"/>
            </a:xfrm>
            <a:prstGeom prst="ellipse">
              <a:avLst/>
            </a:prstGeom>
            <a:noFill/>
            <a:ln w="9525">
              <a:solidFill>
                <a:schemeClr val="tx1"/>
              </a:solidFill>
              <a:round/>
              <a:headEnd/>
              <a:tailEnd/>
            </a:ln>
          </p:spPr>
          <p:txBody>
            <a:bodyPr wrap="none" anchor="ctr"/>
            <a:lstStyle/>
            <a:p>
              <a:endParaRPr lang="en-US">
                <a:latin typeface="Arial" charset="0"/>
                <a:cs typeface="Arial" charset="0"/>
              </a:endParaRPr>
            </a:p>
          </p:txBody>
        </p:sp>
        <p:sp>
          <p:nvSpPr>
            <p:cNvPr id="15375" name="Text Box 14"/>
            <p:cNvSpPr txBox="1">
              <a:spLocks noChangeArrowheads="1"/>
            </p:cNvSpPr>
            <p:nvPr/>
          </p:nvSpPr>
          <p:spPr bwMode="auto">
            <a:xfrm>
              <a:off x="288" y="2284"/>
              <a:ext cx="3552" cy="756"/>
            </a:xfrm>
            <a:prstGeom prst="rect">
              <a:avLst/>
            </a:prstGeom>
            <a:noFill/>
            <a:ln w="9525">
              <a:noFill/>
              <a:miter lim="800000"/>
              <a:headEnd/>
              <a:tailEnd/>
            </a:ln>
          </p:spPr>
          <p:txBody>
            <a:bodyPr>
              <a:spAutoFit/>
            </a:bodyPr>
            <a:lstStyle/>
            <a:p>
              <a:r>
                <a:rPr lang="en-US" sz="3600" b="1">
                  <a:latin typeface="Arial" charset="0"/>
                  <a:cs typeface="Arial" charset="0"/>
                </a:rPr>
                <a:t>r =    ½             ½            1                           </a:t>
              </a:r>
            </a:p>
            <a:p>
              <a:r>
                <a:rPr lang="en-US" sz="3600" b="1">
                  <a:latin typeface="Arial" charset="0"/>
                  <a:cs typeface="Arial" charset="0"/>
                </a:rPr>
                <a:t>                     1</a:t>
              </a:r>
            </a:p>
          </p:txBody>
        </p:sp>
        <p:sp>
          <p:nvSpPr>
            <p:cNvPr id="15376" name="Text Box 15"/>
            <p:cNvSpPr txBox="1">
              <a:spLocks noChangeArrowheads="1"/>
            </p:cNvSpPr>
            <p:nvPr/>
          </p:nvSpPr>
          <p:spPr bwMode="auto">
            <a:xfrm>
              <a:off x="1049" y="3648"/>
              <a:ext cx="580" cy="291"/>
            </a:xfrm>
            <a:prstGeom prst="rect">
              <a:avLst/>
            </a:prstGeom>
            <a:noFill/>
            <a:ln w="9525">
              <a:noFill/>
              <a:miter lim="800000"/>
              <a:headEnd/>
              <a:tailEnd/>
            </a:ln>
          </p:spPr>
          <p:txBody>
            <a:bodyPr wrap="none">
              <a:spAutoFit/>
            </a:bodyPr>
            <a:lstStyle/>
            <a:p>
              <a:r>
                <a:rPr lang="en-US">
                  <a:latin typeface="Arial" charset="0"/>
                  <a:cs typeface="Arial" charset="0"/>
                </a:rPr>
                <a:t>sister</a:t>
              </a:r>
            </a:p>
          </p:txBody>
        </p:sp>
        <p:sp>
          <p:nvSpPr>
            <p:cNvPr id="15377" name="Text Box 16"/>
            <p:cNvSpPr txBox="1">
              <a:spLocks noChangeArrowheads="1"/>
            </p:cNvSpPr>
            <p:nvPr/>
          </p:nvSpPr>
          <p:spPr bwMode="auto">
            <a:xfrm>
              <a:off x="2928" y="3648"/>
              <a:ext cx="580" cy="291"/>
            </a:xfrm>
            <a:prstGeom prst="rect">
              <a:avLst/>
            </a:prstGeom>
            <a:noFill/>
            <a:ln w="9525">
              <a:noFill/>
              <a:miter lim="800000"/>
              <a:headEnd/>
              <a:tailEnd/>
            </a:ln>
          </p:spPr>
          <p:txBody>
            <a:bodyPr wrap="none">
              <a:spAutoFit/>
            </a:bodyPr>
            <a:lstStyle/>
            <a:p>
              <a:r>
                <a:rPr lang="en-US">
                  <a:latin typeface="Arial" charset="0"/>
                  <a:cs typeface="Arial" charset="0"/>
                </a:rPr>
                <a:t>sister</a:t>
              </a:r>
            </a:p>
          </p:txBody>
        </p:sp>
      </p:grpSp>
      <p:sp>
        <p:nvSpPr>
          <p:cNvPr id="15364" name="Text Box 19"/>
          <p:cNvSpPr txBox="1">
            <a:spLocks noChangeArrowheads="1"/>
          </p:cNvSpPr>
          <p:nvPr/>
        </p:nvSpPr>
        <p:spPr bwMode="auto">
          <a:xfrm>
            <a:off x="6391275" y="2209800"/>
            <a:ext cx="2752725" cy="4216400"/>
          </a:xfrm>
          <a:prstGeom prst="rect">
            <a:avLst/>
          </a:prstGeom>
          <a:noFill/>
          <a:ln w="9525">
            <a:noFill/>
            <a:miter lim="800000"/>
            <a:headEnd/>
            <a:tailEnd/>
          </a:ln>
        </p:spPr>
        <p:txBody>
          <a:bodyPr wrap="none">
            <a:spAutoFit/>
          </a:bodyPr>
          <a:lstStyle/>
          <a:p>
            <a:r>
              <a:rPr lang="en-US">
                <a:latin typeface="Arial" charset="0"/>
                <a:cs typeface="Arial" charset="0"/>
              </a:rPr>
              <a:t>Sisters on average</a:t>
            </a:r>
          </a:p>
          <a:p>
            <a:r>
              <a:rPr lang="en-US">
                <a:latin typeface="Arial" charset="0"/>
                <a:cs typeface="Arial" charset="0"/>
              </a:rPr>
              <a:t>share ½ genes </a:t>
            </a:r>
          </a:p>
          <a:p>
            <a:r>
              <a:rPr lang="en-US">
                <a:latin typeface="Arial" charset="0"/>
                <a:cs typeface="Arial" charset="0"/>
              </a:rPr>
              <a:t>through mother</a:t>
            </a:r>
          </a:p>
          <a:p>
            <a:r>
              <a:rPr lang="en-US">
                <a:latin typeface="Arial" charset="0"/>
                <a:cs typeface="Arial" charset="0"/>
              </a:rPr>
              <a:t>&amp; all of their</a:t>
            </a:r>
          </a:p>
          <a:p>
            <a:r>
              <a:rPr lang="en-US">
                <a:latin typeface="Arial" charset="0"/>
                <a:cs typeface="Arial" charset="0"/>
              </a:rPr>
              <a:t>genes through</a:t>
            </a:r>
          </a:p>
          <a:p>
            <a:r>
              <a:rPr lang="en-US">
                <a:latin typeface="Arial" charset="0"/>
                <a:cs typeface="Arial" charset="0"/>
              </a:rPr>
              <a:t>father</a:t>
            </a:r>
          </a:p>
          <a:p>
            <a:r>
              <a:rPr lang="en-US">
                <a:latin typeface="Arial" charset="0"/>
                <a:cs typeface="Arial" charset="0"/>
              </a:rPr>
              <a:t>(1/2 + 1)/2 = ¾</a:t>
            </a:r>
          </a:p>
          <a:p>
            <a:endParaRPr lang="en-US">
              <a:latin typeface="Arial" charset="0"/>
              <a:cs typeface="Arial" charset="0"/>
            </a:endParaRPr>
          </a:p>
          <a:p>
            <a:r>
              <a:rPr lang="en-US">
                <a:latin typeface="Arial" charset="0"/>
                <a:cs typeface="Arial" charset="0"/>
              </a:rPr>
              <a:t>Or</a:t>
            </a:r>
          </a:p>
          <a:p>
            <a:endParaRPr lang="en-US">
              <a:latin typeface="Arial" charset="0"/>
              <a:cs typeface="Arial" charset="0"/>
            </a:endParaRPr>
          </a:p>
          <a:p>
            <a:r>
              <a:rPr lang="en-US" sz="2800">
                <a:latin typeface="Arial" charset="0"/>
                <a:cs typeface="Arial" charset="0"/>
              </a:rPr>
              <a:t>¼ + ½ = 3/4</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2_F13"/>
          <p:cNvPicPr>
            <a:picLocks noChangeAspect="1" noChangeArrowheads="1"/>
          </p:cNvPicPr>
          <p:nvPr/>
        </p:nvPicPr>
        <p:blipFill>
          <a:blip r:embed="rId3" cstate="print"/>
          <a:srcRect b="5930"/>
          <a:stretch>
            <a:fillRect/>
          </a:stretch>
        </p:blipFill>
        <p:spPr bwMode="auto">
          <a:xfrm>
            <a:off x="1460500" y="685800"/>
            <a:ext cx="6240463" cy="6019800"/>
          </a:xfrm>
          <a:prstGeom prst="rect">
            <a:avLst/>
          </a:prstGeom>
          <a:noFill/>
          <a:ln w="9525">
            <a:noFill/>
            <a:miter lim="800000"/>
            <a:headEnd/>
            <a:tailEnd/>
          </a:ln>
        </p:spPr>
      </p:pic>
      <p:sp>
        <p:nvSpPr>
          <p:cNvPr id="16387" name="Rectangle 3"/>
          <p:cNvSpPr>
            <a:spLocks noChangeArrowheads="1"/>
          </p:cNvSpPr>
          <p:nvPr/>
        </p:nvSpPr>
        <p:spPr bwMode="auto">
          <a:xfrm>
            <a:off x="2209800" y="152400"/>
            <a:ext cx="4329113" cy="461963"/>
          </a:xfrm>
          <a:prstGeom prst="rect">
            <a:avLst/>
          </a:prstGeom>
          <a:noFill/>
          <a:ln w="9525">
            <a:noFill/>
            <a:miter lim="800000"/>
            <a:headEnd/>
            <a:tailEnd/>
          </a:ln>
        </p:spPr>
        <p:txBody>
          <a:bodyPr wrap="none">
            <a:spAutoFit/>
          </a:bodyPr>
          <a:lstStyle/>
          <a:p>
            <a:r>
              <a:rPr lang="en-US">
                <a:latin typeface="Arial" charset="0"/>
                <a:cs typeface="Arial" charset="0"/>
              </a:rPr>
              <a:t>phylogeny of the hymenoptera</a:t>
            </a:r>
          </a:p>
        </p:txBody>
      </p:sp>
      <p:sp>
        <p:nvSpPr>
          <p:cNvPr id="16388" name="TextBox 3"/>
          <p:cNvSpPr txBox="1">
            <a:spLocks noChangeArrowheads="1"/>
          </p:cNvSpPr>
          <p:nvPr/>
        </p:nvSpPr>
        <p:spPr bwMode="auto">
          <a:xfrm>
            <a:off x="609600" y="4495800"/>
            <a:ext cx="2819400" cy="830263"/>
          </a:xfrm>
          <a:prstGeom prst="rect">
            <a:avLst/>
          </a:prstGeom>
          <a:solidFill>
            <a:schemeClr val="bg1"/>
          </a:solidFill>
          <a:ln w="9525">
            <a:noFill/>
            <a:miter lim="800000"/>
            <a:headEnd/>
            <a:tailEnd/>
          </a:ln>
        </p:spPr>
        <p:txBody>
          <a:bodyPr wrap="none">
            <a:spAutoFit/>
          </a:bodyPr>
          <a:lstStyle/>
          <a:p>
            <a:r>
              <a:rPr lang="en-US">
                <a:latin typeface="Arial" charset="0"/>
                <a:cs typeface="Arial" charset="0"/>
              </a:rPr>
              <a:t>Origins of complex </a:t>
            </a:r>
          </a:p>
          <a:p>
            <a:r>
              <a:rPr lang="en-US">
                <a:latin typeface="Arial" charset="0"/>
                <a:cs typeface="Arial" charset="0"/>
              </a:rPr>
              <a:t>nesting behaviour</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12_F15"/>
          <p:cNvPicPr>
            <a:picLocks noChangeAspect="1" noChangeArrowheads="1"/>
          </p:cNvPicPr>
          <p:nvPr/>
        </p:nvPicPr>
        <p:blipFill>
          <a:blip r:embed="rId3" cstate="print"/>
          <a:srcRect b="5930"/>
          <a:stretch>
            <a:fillRect/>
          </a:stretch>
        </p:blipFill>
        <p:spPr bwMode="auto">
          <a:xfrm>
            <a:off x="787400" y="228600"/>
            <a:ext cx="7585075" cy="6019800"/>
          </a:xfrm>
          <a:prstGeom prst="rect">
            <a:avLst/>
          </a:prstGeom>
          <a:noFill/>
          <a:ln w="9525">
            <a:noFill/>
            <a:miter lim="800000"/>
            <a:headEnd/>
            <a:tailEnd/>
          </a:ln>
        </p:spPr>
      </p:pic>
      <p:sp>
        <p:nvSpPr>
          <p:cNvPr id="18435" name="Rectangle 3"/>
          <p:cNvSpPr>
            <a:spLocks noChangeArrowheads="1"/>
          </p:cNvSpPr>
          <p:nvPr/>
        </p:nvSpPr>
        <p:spPr bwMode="auto">
          <a:xfrm>
            <a:off x="1371600" y="457200"/>
            <a:ext cx="6248400" cy="461963"/>
          </a:xfrm>
          <a:prstGeom prst="rect">
            <a:avLst/>
          </a:prstGeom>
          <a:solidFill>
            <a:schemeClr val="bg1"/>
          </a:solidFill>
          <a:ln w="9525">
            <a:noFill/>
            <a:miter lim="800000"/>
            <a:headEnd/>
            <a:tailEnd/>
          </a:ln>
        </p:spPr>
        <p:txBody>
          <a:bodyPr wrap="none">
            <a:spAutoFit/>
          </a:bodyPr>
          <a:lstStyle/>
          <a:p>
            <a:r>
              <a:rPr lang="en-US">
                <a:latin typeface="Arial" charset="0"/>
                <a:cs typeface="Arial" charset="0"/>
              </a:rPr>
              <a:t>Naked mole-rats have highly inbred colonies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3600" dirty="0" smtClean="0">
                <a:solidFill>
                  <a:schemeClr val="tx1"/>
                </a:solidFill>
                <a:latin typeface="Arial" charset="0"/>
              </a:rPr>
              <a:t>I. Motivation</a:t>
            </a:r>
            <a:br>
              <a:rPr lang="en-US" sz="3600" dirty="0" smtClean="0">
                <a:solidFill>
                  <a:schemeClr val="tx1"/>
                </a:solidFill>
                <a:latin typeface="Arial" charset="0"/>
              </a:rPr>
            </a:br>
            <a:endParaRPr lang="en-US" sz="3600" dirty="0" smtClean="0">
              <a:solidFill>
                <a:schemeClr val="tx1"/>
              </a:solidFill>
              <a:latin typeface="Arial" charset="0"/>
            </a:endParaRPr>
          </a:p>
        </p:txBody>
      </p:sp>
      <p:sp>
        <p:nvSpPr>
          <p:cNvPr id="3075" name="Rectangle 3"/>
          <p:cNvSpPr>
            <a:spLocks noGrp="1" noChangeArrowheads="1"/>
          </p:cNvSpPr>
          <p:nvPr>
            <p:ph type="body" idx="1"/>
          </p:nvPr>
        </p:nvSpPr>
        <p:spPr>
          <a:xfrm>
            <a:off x="0" y="1981200"/>
            <a:ext cx="9144000" cy="4114800"/>
          </a:xfrm>
        </p:spPr>
        <p:txBody>
          <a:bodyPr/>
          <a:lstStyle/>
          <a:p>
            <a:pPr algn="ctr" eaLnBrk="1" hangingPunct="1">
              <a:buFontTx/>
              <a:buNone/>
            </a:pPr>
            <a:r>
              <a:rPr lang="en-US" sz="3600" dirty="0" smtClean="0">
                <a:latin typeface="Arial" charset="0"/>
              </a:rPr>
              <a:t>Cooperative behaviors are widespread. </a:t>
            </a:r>
          </a:p>
          <a:p>
            <a:pPr algn="ctr" eaLnBrk="1" hangingPunct="1">
              <a:buFontTx/>
              <a:buNone/>
            </a:pPr>
            <a:endParaRPr lang="en-US" sz="3600" dirty="0" smtClean="0">
              <a:latin typeface="Arial" charset="0"/>
            </a:endParaRPr>
          </a:p>
          <a:p>
            <a:pPr algn="ctr" eaLnBrk="1" hangingPunct="1">
              <a:buFontTx/>
              <a:buNone/>
            </a:pPr>
            <a:endParaRPr lang="en-US" sz="3600" dirty="0" smtClean="0">
              <a:latin typeface="Arial" charset="0"/>
            </a:endParaRPr>
          </a:p>
          <a:p>
            <a:pPr algn="ctr" eaLnBrk="1" hangingPunct="1">
              <a:buFontTx/>
              <a:buNone/>
            </a:pPr>
            <a:r>
              <a:rPr lang="en-US" sz="3600" dirty="0" smtClean="0">
                <a:latin typeface="Arial" charset="0"/>
              </a:rPr>
              <a:t>Why?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12_F16"/>
          <p:cNvPicPr>
            <a:picLocks noChangeAspect="1" noChangeArrowheads="1"/>
          </p:cNvPicPr>
          <p:nvPr/>
        </p:nvPicPr>
        <p:blipFill>
          <a:blip r:embed="rId3" cstate="print"/>
          <a:srcRect/>
          <a:stretch>
            <a:fillRect/>
          </a:stretch>
        </p:blipFill>
        <p:spPr bwMode="auto">
          <a:xfrm>
            <a:off x="1612900" y="1241425"/>
            <a:ext cx="5930900" cy="5540375"/>
          </a:xfrm>
          <a:prstGeom prst="rect">
            <a:avLst/>
          </a:prstGeom>
          <a:noFill/>
          <a:ln w="9525">
            <a:noFill/>
            <a:miter lim="800000"/>
            <a:headEnd/>
            <a:tailEnd/>
          </a:ln>
        </p:spPr>
      </p:pic>
      <p:sp>
        <p:nvSpPr>
          <p:cNvPr id="19459" name="Rectangle 3"/>
          <p:cNvSpPr>
            <a:spLocks noChangeArrowheads="1"/>
          </p:cNvSpPr>
          <p:nvPr/>
        </p:nvSpPr>
        <p:spPr bwMode="auto">
          <a:xfrm>
            <a:off x="1143000" y="228600"/>
            <a:ext cx="7891463" cy="461963"/>
          </a:xfrm>
          <a:prstGeom prst="rect">
            <a:avLst/>
          </a:prstGeom>
          <a:noFill/>
          <a:ln w="9525">
            <a:noFill/>
            <a:miter lim="800000"/>
            <a:headEnd/>
            <a:tailEnd/>
          </a:ln>
        </p:spPr>
        <p:txBody>
          <a:bodyPr wrap="none">
            <a:spAutoFit/>
          </a:bodyPr>
          <a:lstStyle/>
          <a:p>
            <a:pPr eaLnBrk="1" hangingPunct="1">
              <a:spcBef>
                <a:spcPct val="30000"/>
              </a:spcBef>
            </a:pPr>
            <a:r>
              <a:rPr lang="en-US">
                <a:latin typeface="Arial" charset="0"/>
                <a:cs typeface="Arial" charset="0"/>
              </a:rPr>
              <a:t>Naked mole-rat queens preferentially shove nonrelatives</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12_T03"/>
          <p:cNvPicPr>
            <a:picLocks noChangeAspect="1" noChangeArrowheads="1"/>
          </p:cNvPicPr>
          <p:nvPr/>
        </p:nvPicPr>
        <p:blipFill>
          <a:blip r:embed="rId3" cstate="print"/>
          <a:srcRect/>
          <a:stretch>
            <a:fillRect/>
          </a:stretch>
        </p:blipFill>
        <p:spPr bwMode="auto">
          <a:xfrm>
            <a:off x="304800" y="1282700"/>
            <a:ext cx="8531225" cy="43037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12_F20a"/>
          <p:cNvPicPr>
            <a:picLocks noChangeAspect="1" noChangeArrowheads="1"/>
          </p:cNvPicPr>
          <p:nvPr/>
        </p:nvPicPr>
        <p:blipFill>
          <a:blip r:embed="rId3" cstate="print"/>
          <a:srcRect b="8310"/>
          <a:stretch>
            <a:fillRect/>
          </a:stretch>
        </p:blipFill>
        <p:spPr bwMode="auto">
          <a:xfrm>
            <a:off x="457200" y="2667000"/>
            <a:ext cx="4254500" cy="3571875"/>
          </a:xfrm>
          <a:prstGeom prst="rect">
            <a:avLst/>
          </a:prstGeom>
          <a:noFill/>
          <a:ln w="9525">
            <a:noFill/>
            <a:miter lim="800000"/>
            <a:headEnd/>
            <a:tailEnd/>
          </a:ln>
        </p:spPr>
      </p:pic>
      <p:sp>
        <p:nvSpPr>
          <p:cNvPr id="21507" name="Rectangle 3"/>
          <p:cNvSpPr>
            <a:spLocks noChangeArrowheads="1"/>
          </p:cNvSpPr>
          <p:nvPr/>
        </p:nvSpPr>
        <p:spPr bwMode="auto">
          <a:xfrm>
            <a:off x="457200" y="2819400"/>
            <a:ext cx="2428875" cy="461963"/>
          </a:xfrm>
          <a:prstGeom prst="rect">
            <a:avLst/>
          </a:prstGeom>
          <a:noFill/>
          <a:ln w="9525">
            <a:noFill/>
            <a:miter lim="800000"/>
            <a:headEnd/>
            <a:tailEnd/>
          </a:ln>
        </p:spPr>
        <p:txBody>
          <a:bodyPr wrap="none">
            <a:spAutoFit/>
          </a:bodyPr>
          <a:lstStyle/>
          <a:p>
            <a:r>
              <a:rPr lang="en-US">
                <a:solidFill>
                  <a:schemeClr val="bg1"/>
                </a:solidFill>
                <a:latin typeface="Arial" charset="0"/>
                <a:cs typeface="Arial" charset="0"/>
              </a:rPr>
              <a:t>Masked boobies</a:t>
            </a:r>
          </a:p>
        </p:txBody>
      </p:sp>
      <p:pic>
        <p:nvPicPr>
          <p:cNvPr id="21508" name="Picture 4" descr="12_F20b"/>
          <p:cNvPicPr>
            <a:picLocks noChangeAspect="1" noChangeArrowheads="1"/>
          </p:cNvPicPr>
          <p:nvPr/>
        </p:nvPicPr>
        <p:blipFill>
          <a:blip r:embed="rId4" cstate="print"/>
          <a:srcRect b="7495"/>
          <a:stretch>
            <a:fillRect/>
          </a:stretch>
        </p:blipFill>
        <p:spPr bwMode="auto">
          <a:xfrm>
            <a:off x="4724400" y="457200"/>
            <a:ext cx="4267200" cy="3905250"/>
          </a:xfrm>
          <a:prstGeom prst="rect">
            <a:avLst/>
          </a:prstGeom>
          <a:noFill/>
          <a:ln w="9525">
            <a:noFill/>
            <a:miter lim="800000"/>
            <a:headEnd/>
            <a:tailEnd/>
          </a:ln>
        </p:spPr>
      </p:pic>
      <p:sp>
        <p:nvSpPr>
          <p:cNvPr id="21509" name="Rectangle 5"/>
          <p:cNvSpPr>
            <a:spLocks noChangeArrowheads="1"/>
          </p:cNvSpPr>
          <p:nvPr/>
        </p:nvSpPr>
        <p:spPr bwMode="auto">
          <a:xfrm>
            <a:off x="5638800" y="4495800"/>
            <a:ext cx="2925763" cy="461963"/>
          </a:xfrm>
          <a:prstGeom prst="rect">
            <a:avLst/>
          </a:prstGeom>
          <a:noFill/>
          <a:ln w="9525">
            <a:noFill/>
            <a:miter lim="800000"/>
            <a:headEnd/>
            <a:tailEnd/>
          </a:ln>
        </p:spPr>
        <p:txBody>
          <a:bodyPr wrap="none">
            <a:spAutoFit/>
          </a:bodyPr>
          <a:lstStyle/>
          <a:p>
            <a:r>
              <a:rPr lang="en-US">
                <a:latin typeface="Arial" charset="0"/>
                <a:cs typeface="Arial" charset="0"/>
              </a:rPr>
              <a:t>Blue-footed boobies</a:t>
            </a:r>
          </a:p>
        </p:txBody>
      </p:sp>
      <p:sp>
        <p:nvSpPr>
          <p:cNvPr id="21510" name="Text Box 6"/>
          <p:cNvSpPr txBox="1">
            <a:spLocks noChangeArrowheads="1"/>
          </p:cNvSpPr>
          <p:nvPr/>
        </p:nvSpPr>
        <p:spPr bwMode="auto">
          <a:xfrm>
            <a:off x="0" y="304800"/>
            <a:ext cx="4618038" cy="830263"/>
          </a:xfrm>
          <a:prstGeom prst="rect">
            <a:avLst/>
          </a:prstGeom>
          <a:noFill/>
          <a:ln w="9525">
            <a:noFill/>
            <a:miter lim="800000"/>
            <a:headEnd/>
            <a:tailEnd/>
          </a:ln>
        </p:spPr>
        <p:txBody>
          <a:bodyPr wrap="none">
            <a:spAutoFit/>
          </a:bodyPr>
          <a:lstStyle/>
          <a:p>
            <a:pPr algn="ctr"/>
            <a:r>
              <a:rPr lang="en-US">
                <a:latin typeface="Arial" charset="0"/>
                <a:cs typeface="Arial" charset="0"/>
              </a:rPr>
              <a:t>V. Siblicide and Parent-Offspring</a:t>
            </a:r>
          </a:p>
          <a:p>
            <a:pPr algn="ctr"/>
            <a:r>
              <a:rPr lang="en-US">
                <a:latin typeface="Arial" charset="0"/>
                <a:cs typeface="Arial" charset="0"/>
              </a:rPr>
              <a:t>Conflict</a:t>
            </a:r>
          </a:p>
        </p:txBody>
      </p:sp>
      <p:sp>
        <p:nvSpPr>
          <p:cNvPr id="21511" name="Text Box 7"/>
          <p:cNvSpPr txBox="1">
            <a:spLocks noChangeArrowheads="1"/>
          </p:cNvSpPr>
          <p:nvPr/>
        </p:nvSpPr>
        <p:spPr bwMode="auto">
          <a:xfrm>
            <a:off x="517525" y="6289675"/>
            <a:ext cx="5370513" cy="461963"/>
          </a:xfrm>
          <a:prstGeom prst="rect">
            <a:avLst/>
          </a:prstGeom>
          <a:noFill/>
          <a:ln w="9525">
            <a:noFill/>
            <a:miter lim="800000"/>
            <a:headEnd/>
            <a:tailEnd/>
          </a:ln>
        </p:spPr>
        <p:txBody>
          <a:bodyPr wrap="none">
            <a:spAutoFit/>
          </a:bodyPr>
          <a:lstStyle/>
          <a:p>
            <a:r>
              <a:rPr lang="en-US">
                <a:latin typeface="Arial" charset="0"/>
                <a:cs typeface="Arial" charset="0"/>
              </a:rPr>
              <a:t>Older sib always pushes sib from nest</a:t>
            </a:r>
          </a:p>
        </p:txBody>
      </p:sp>
      <p:sp>
        <p:nvSpPr>
          <p:cNvPr id="21512" name="Text Box 8"/>
          <p:cNvSpPr txBox="1">
            <a:spLocks noChangeArrowheads="1"/>
          </p:cNvSpPr>
          <p:nvPr/>
        </p:nvSpPr>
        <p:spPr bwMode="auto">
          <a:xfrm>
            <a:off x="5715000" y="5029200"/>
            <a:ext cx="3025775" cy="830263"/>
          </a:xfrm>
          <a:prstGeom prst="rect">
            <a:avLst/>
          </a:prstGeom>
          <a:noFill/>
          <a:ln w="9525">
            <a:noFill/>
            <a:miter lim="800000"/>
            <a:headEnd/>
            <a:tailEnd/>
          </a:ln>
        </p:spPr>
        <p:txBody>
          <a:bodyPr wrap="none">
            <a:spAutoFit/>
          </a:bodyPr>
          <a:lstStyle/>
          <a:p>
            <a:r>
              <a:rPr lang="en-US">
                <a:latin typeface="Arial" charset="0"/>
                <a:cs typeface="Arial" charset="0"/>
              </a:rPr>
              <a:t>Older sib sometimes</a:t>
            </a:r>
          </a:p>
          <a:p>
            <a:r>
              <a:rPr lang="en-US">
                <a:latin typeface="Arial" charset="0"/>
                <a:cs typeface="Arial" charset="0"/>
              </a:rPr>
              <a:t>pushes sib from nest</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12_T04"/>
          <p:cNvPicPr>
            <a:picLocks noChangeAspect="1" noChangeArrowheads="1"/>
          </p:cNvPicPr>
          <p:nvPr/>
        </p:nvPicPr>
        <p:blipFill>
          <a:blip r:embed="rId3" cstate="print"/>
          <a:srcRect/>
          <a:stretch>
            <a:fillRect/>
          </a:stretch>
        </p:blipFill>
        <p:spPr bwMode="auto">
          <a:xfrm>
            <a:off x="304800" y="952500"/>
            <a:ext cx="8531225" cy="49641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2_F21"/>
          <p:cNvPicPr>
            <a:picLocks noChangeAspect="1" noChangeArrowheads="1"/>
          </p:cNvPicPr>
          <p:nvPr/>
        </p:nvPicPr>
        <p:blipFill>
          <a:blip r:embed="rId3" cstate="print"/>
          <a:srcRect b="5031"/>
          <a:stretch>
            <a:fillRect/>
          </a:stretch>
        </p:blipFill>
        <p:spPr bwMode="auto">
          <a:xfrm>
            <a:off x="304800" y="457200"/>
            <a:ext cx="6781800" cy="4495800"/>
          </a:xfrm>
          <a:prstGeom prst="rect">
            <a:avLst/>
          </a:prstGeom>
          <a:noFill/>
          <a:ln w="9525">
            <a:noFill/>
            <a:miter lim="800000"/>
            <a:headEnd/>
            <a:tailEnd/>
          </a:ln>
        </p:spPr>
      </p:pic>
      <p:sp>
        <p:nvSpPr>
          <p:cNvPr id="23555" name="Rectangle 3"/>
          <p:cNvSpPr>
            <a:spLocks noChangeArrowheads="1"/>
          </p:cNvSpPr>
          <p:nvPr/>
        </p:nvSpPr>
        <p:spPr bwMode="auto">
          <a:xfrm>
            <a:off x="457200" y="609600"/>
            <a:ext cx="5867400" cy="1800225"/>
          </a:xfrm>
          <a:prstGeom prst="rect">
            <a:avLst/>
          </a:prstGeom>
          <a:noFill/>
          <a:ln w="9525">
            <a:noFill/>
            <a:miter lim="800000"/>
            <a:headEnd/>
            <a:tailEnd/>
          </a:ln>
        </p:spPr>
        <p:txBody>
          <a:bodyPr>
            <a:spAutoFit/>
          </a:bodyPr>
          <a:lstStyle/>
          <a:p>
            <a:r>
              <a:rPr lang="en-US" sz="2800" b="1">
                <a:latin typeface="Arial" charset="0"/>
              </a:rPr>
              <a:t>Vampire bats</a:t>
            </a:r>
          </a:p>
          <a:p>
            <a:r>
              <a:rPr lang="en-US" sz="2800" b="1">
                <a:latin typeface="Arial" charset="0"/>
              </a:rPr>
              <a:t>This photo shows a group of vampire bats roosting in a hollow tree</a:t>
            </a:r>
          </a:p>
        </p:txBody>
      </p:sp>
      <p:sp>
        <p:nvSpPr>
          <p:cNvPr id="23556" name="Text Box 4"/>
          <p:cNvSpPr txBox="1">
            <a:spLocks noChangeArrowheads="1"/>
          </p:cNvSpPr>
          <p:nvPr/>
        </p:nvSpPr>
        <p:spPr bwMode="auto">
          <a:xfrm>
            <a:off x="517525" y="39688"/>
            <a:ext cx="3268663" cy="457200"/>
          </a:xfrm>
          <a:prstGeom prst="rect">
            <a:avLst/>
          </a:prstGeom>
          <a:noFill/>
          <a:ln w="9525">
            <a:noFill/>
            <a:miter lim="800000"/>
            <a:headEnd/>
            <a:tailEnd/>
          </a:ln>
        </p:spPr>
        <p:txBody>
          <a:bodyPr wrap="none">
            <a:spAutoFit/>
          </a:bodyPr>
          <a:lstStyle/>
          <a:p>
            <a:r>
              <a:rPr lang="en-US">
                <a:latin typeface="Arial" charset="0"/>
              </a:rPr>
              <a:t>VI. Reciprocal Altruism</a:t>
            </a:r>
          </a:p>
        </p:txBody>
      </p:sp>
      <p:sp>
        <p:nvSpPr>
          <p:cNvPr id="23557" name="Text Box 5"/>
          <p:cNvSpPr txBox="1">
            <a:spLocks noChangeArrowheads="1"/>
          </p:cNvSpPr>
          <p:nvPr/>
        </p:nvSpPr>
        <p:spPr bwMode="auto">
          <a:xfrm>
            <a:off x="441325" y="5273675"/>
            <a:ext cx="6813550" cy="579438"/>
          </a:xfrm>
          <a:prstGeom prst="rect">
            <a:avLst/>
          </a:prstGeom>
          <a:noFill/>
          <a:ln w="9525">
            <a:noFill/>
            <a:miter lim="800000"/>
            <a:headEnd/>
            <a:tailEnd/>
          </a:ln>
        </p:spPr>
        <p:txBody>
          <a:bodyPr wrap="none">
            <a:spAutoFit/>
          </a:bodyPr>
          <a:lstStyle/>
          <a:p>
            <a:r>
              <a:rPr lang="en-US" sz="3200">
                <a:latin typeface="Arial" charset="0"/>
              </a:rPr>
              <a:t>Cooperative behavior among non kin</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12_F22"/>
          <p:cNvPicPr>
            <a:picLocks noChangeAspect="1" noChangeArrowheads="1"/>
          </p:cNvPicPr>
          <p:nvPr/>
        </p:nvPicPr>
        <p:blipFill>
          <a:blip r:embed="rId3" cstate="print"/>
          <a:srcRect/>
          <a:stretch>
            <a:fillRect/>
          </a:stretch>
        </p:blipFill>
        <p:spPr bwMode="auto">
          <a:xfrm>
            <a:off x="1270000" y="228600"/>
            <a:ext cx="6608763" cy="6399213"/>
          </a:xfrm>
          <a:prstGeom prst="rect">
            <a:avLst/>
          </a:prstGeom>
          <a:noFill/>
          <a:ln w="9525">
            <a:noFill/>
            <a:miter lim="800000"/>
            <a:headEnd/>
            <a:tailEnd/>
          </a:ln>
        </p:spPr>
      </p:pic>
      <p:sp>
        <p:nvSpPr>
          <p:cNvPr id="24579" name="Text Box 3"/>
          <p:cNvSpPr txBox="1">
            <a:spLocks noChangeArrowheads="1"/>
          </p:cNvSpPr>
          <p:nvPr/>
        </p:nvSpPr>
        <p:spPr bwMode="auto">
          <a:xfrm>
            <a:off x="3870325" y="6211888"/>
            <a:ext cx="5316538" cy="457200"/>
          </a:xfrm>
          <a:prstGeom prst="rect">
            <a:avLst/>
          </a:prstGeom>
          <a:noFill/>
          <a:ln w="9525">
            <a:noFill/>
            <a:miter lim="800000"/>
            <a:headEnd/>
            <a:tailEnd/>
          </a:ln>
        </p:spPr>
        <p:txBody>
          <a:bodyPr wrap="none">
            <a:spAutoFit/>
          </a:bodyPr>
          <a:lstStyle/>
          <a:p>
            <a:r>
              <a:rPr lang="en-US">
                <a:latin typeface="Arial" charset="0"/>
              </a:rPr>
              <a:t>Also fed nest mates that had fed them</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latin typeface="Arial" charset="0"/>
              </a:rPr>
              <a:t>Conclusion</a:t>
            </a:r>
          </a:p>
        </p:txBody>
      </p:sp>
      <p:sp>
        <p:nvSpPr>
          <p:cNvPr id="25603" name="Rectangle 3"/>
          <p:cNvSpPr>
            <a:spLocks noGrp="1" noChangeArrowheads="1"/>
          </p:cNvSpPr>
          <p:nvPr>
            <p:ph type="body" idx="1"/>
          </p:nvPr>
        </p:nvSpPr>
        <p:spPr/>
        <p:txBody>
          <a:bodyPr/>
          <a:lstStyle/>
          <a:p>
            <a:pPr eaLnBrk="1" hangingPunct="1"/>
            <a:r>
              <a:rPr lang="en-US" sz="2800" smtClean="0">
                <a:latin typeface="Arial" charset="0"/>
              </a:rPr>
              <a:t>Cooperative behaviors are widespread</a:t>
            </a:r>
          </a:p>
          <a:p>
            <a:pPr eaLnBrk="1" hangingPunct="1"/>
            <a:r>
              <a:rPr lang="en-US" sz="2800" smtClean="0">
                <a:latin typeface="Arial" charset="0"/>
              </a:rPr>
              <a:t>Inclusive fitness</a:t>
            </a:r>
          </a:p>
          <a:p>
            <a:pPr eaLnBrk="1" hangingPunct="1"/>
            <a:r>
              <a:rPr lang="en-US" sz="2800" smtClean="0">
                <a:latin typeface="Arial" charset="0"/>
              </a:rPr>
              <a:t>(B x r) – C &gt; 0</a:t>
            </a:r>
          </a:p>
          <a:p>
            <a:pPr eaLnBrk="1" hangingPunct="1"/>
            <a:r>
              <a:rPr lang="en-US" sz="2800" smtClean="0">
                <a:latin typeface="Arial" charset="0"/>
              </a:rPr>
              <a:t>Haplo-diploidy</a:t>
            </a:r>
          </a:p>
          <a:p>
            <a:pPr eaLnBrk="1" hangingPunct="1"/>
            <a:r>
              <a:rPr lang="en-US" sz="2800" smtClean="0">
                <a:latin typeface="Arial" charset="0"/>
              </a:rPr>
              <a:t>Siblicide</a:t>
            </a:r>
          </a:p>
          <a:p>
            <a:pPr eaLnBrk="1" hangingPunct="1"/>
            <a:r>
              <a:rPr lang="en-US" sz="2800" smtClean="0">
                <a:latin typeface="Arial" charset="0"/>
              </a:rPr>
              <a:t>Reciprocal altruism (Tit for Tat)</a:t>
            </a:r>
          </a:p>
          <a:p>
            <a:pPr eaLnBrk="1" hangingPunct="1"/>
            <a:r>
              <a:rPr lang="en-US" sz="2800" smtClean="0">
                <a:latin typeface="Arial" charset="0"/>
              </a:rPr>
              <a:t>Other interesting topics: P-O conflict, sex ratio evolution, greenbeard alleles</a:t>
            </a:r>
          </a:p>
          <a:p>
            <a:pPr eaLnBrk="1" hangingPunct="1"/>
            <a:endParaRPr lang="en-US" sz="2800" smtClean="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2_F00"/>
          <p:cNvPicPr>
            <a:picLocks noChangeAspect="1" noChangeArrowheads="1"/>
          </p:cNvPicPr>
          <p:nvPr/>
        </p:nvPicPr>
        <p:blipFill>
          <a:blip r:embed="rId3" cstate="print"/>
          <a:srcRect b="8034"/>
          <a:stretch>
            <a:fillRect/>
          </a:stretch>
        </p:blipFill>
        <p:spPr bwMode="auto">
          <a:xfrm>
            <a:off x="304800" y="1066800"/>
            <a:ext cx="8531225" cy="4343400"/>
          </a:xfrm>
          <a:prstGeom prst="rect">
            <a:avLst/>
          </a:prstGeom>
          <a:noFill/>
          <a:ln w="9525">
            <a:noFill/>
            <a:miter lim="800000"/>
            <a:headEnd/>
            <a:tailEnd/>
          </a:ln>
        </p:spPr>
      </p:pic>
      <p:sp>
        <p:nvSpPr>
          <p:cNvPr id="4099" name="Rectangle 3"/>
          <p:cNvSpPr>
            <a:spLocks noChangeArrowheads="1"/>
          </p:cNvSpPr>
          <p:nvPr/>
        </p:nvSpPr>
        <p:spPr bwMode="auto">
          <a:xfrm>
            <a:off x="304800" y="152400"/>
            <a:ext cx="7772400" cy="830263"/>
          </a:xfrm>
          <a:prstGeom prst="rect">
            <a:avLst/>
          </a:prstGeom>
          <a:noFill/>
          <a:ln w="9525">
            <a:noFill/>
            <a:miter lim="800000"/>
            <a:headEnd/>
            <a:tailEnd/>
          </a:ln>
        </p:spPr>
        <p:txBody>
          <a:bodyPr wrap="none">
            <a:spAutoFit/>
          </a:bodyPr>
          <a:lstStyle/>
          <a:p>
            <a:r>
              <a:rPr lang="en-US" dirty="0">
                <a:latin typeface="Arial" charset="0"/>
                <a:cs typeface="Arial" charset="0"/>
              </a:rPr>
              <a:t>Genetically related female banded mongooses live and </a:t>
            </a:r>
          </a:p>
          <a:p>
            <a:r>
              <a:rPr lang="en-US" dirty="0">
                <a:latin typeface="Arial" charset="0"/>
                <a:cs typeface="Arial" charset="0"/>
              </a:rPr>
              <a:t>breed in groups, and care for each other's young</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2_T01"/>
          <p:cNvPicPr>
            <a:picLocks noChangeAspect="1" noChangeArrowheads="1"/>
          </p:cNvPicPr>
          <p:nvPr/>
        </p:nvPicPr>
        <p:blipFill>
          <a:blip r:embed="rId3" cstate="print"/>
          <a:srcRect b="10898"/>
          <a:stretch>
            <a:fillRect/>
          </a:stretch>
        </p:blipFill>
        <p:spPr bwMode="auto">
          <a:xfrm>
            <a:off x="304800" y="1778000"/>
            <a:ext cx="8531225" cy="2946400"/>
          </a:xfrm>
          <a:prstGeom prst="rect">
            <a:avLst/>
          </a:prstGeom>
          <a:noFill/>
          <a:ln w="9525">
            <a:noFill/>
            <a:miter lim="800000"/>
            <a:headEnd/>
            <a:tailEnd/>
          </a:ln>
        </p:spPr>
      </p:pic>
      <p:sp>
        <p:nvSpPr>
          <p:cNvPr id="5123" name="Oval 3"/>
          <p:cNvSpPr>
            <a:spLocks noChangeArrowheads="1"/>
          </p:cNvSpPr>
          <p:nvPr/>
        </p:nvSpPr>
        <p:spPr bwMode="auto">
          <a:xfrm>
            <a:off x="533400" y="304800"/>
            <a:ext cx="2133600" cy="1371600"/>
          </a:xfrm>
          <a:prstGeom prst="ellipse">
            <a:avLst/>
          </a:prstGeom>
          <a:solidFill>
            <a:schemeClr val="accent1"/>
          </a:solidFill>
          <a:ln w="9525">
            <a:solidFill>
              <a:schemeClr val="tx1"/>
            </a:solidFill>
            <a:round/>
            <a:headEnd/>
            <a:tailEnd/>
          </a:ln>
        </p:spPr>
        <p:txBody>
          <a:bodyPr wrap="none" anchor="ctr"/>
          <a:lstStyle/>
          <a:p>
            <a:pPr algn="ctr"/>
            <a:r>
              <a:rPr lang="en-US" dirty="0">
                <a:latin typeface="Arial" pitchFamily="34" charset="0"/>
                <a:cs typeface="Arial" pitchFamily="34" charset="0"/>
              </a:rPr>
              <a:t>Actor</a:t>
            </a:r>
          </a:p>
        </p:txBody>
      </p:sp>
      <p:sp>
        <p:nvSpPr>
          <p:cNvPr id="5124" name="AutoShape 4"/>
          <p:cNvSpPr>
            <a:spLocks noChangeArrowheads="1"/>
          </p:cNvSpPr>
          <p:nvPr/>
        </p:nvSpPr>
        <p:spPr bwMode="auto">
          <a:xfrm>
            <a:off x="2895600" y="838200"/>
            <a:ext cx="2895600" cy="304800"/>
          </a:xfrm>
          <a:prstGeom prst="rightArrow">
            <a:avLst>
              <a:gd name="adj1" fmla="val 50000"/>
              <a:gd name="adj2" fmla="val 237500"/>
            </a:avLst>
          </a:prstGeom>
          <a:solidFill>
            <a:schemeClr val="accent1"/>
          </a:solidFill>
          <a:ln w="9525">
            <a:solidFill>
              <a:schemeClr val="tx1"/>
            </a:solidFill>
            <a:miter lim="800000"/>
            <a:headEnd/>
            <a:tailEnd/>
          </a:ln>
        </p:spPr>
        <p:txBody>
          <a:bodyPr wrap="none" anchor="ctr"/>
          <a:lstStyle/>
          <a:p>
            <a:endParaRPr lang="en-US" dirty="0"/>
          </a:p>
        </p:txBody>
      </p:sp>
      <p:sp>
        <p:nvSpPr>
          <p:cNvPr id="5125" name="Oval 6"/>
          <p:cNvSpPr>
            <a:spLocks noChangeArrowheads="1"/>
          </p:cNvSpPr>
          <p:nvPr/>
        </p:nvSpPr>
        <p:spPr bwMode="auto">
          <a:xfrm>
            <a:off x="5943600" y="304800"/>
            <a:ext cx="2133600" cy="13716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5126" name="Oval 8"/>
          <p:cNvSpPr>
            <a:spLocks noChangeArrowheads="1"/>
          </p:cNvSpPr>
          <p:nvPr/>
        </p:nvSpPr>
        <p:spPr bwMode="auto">
          <a:xfrm>
            <a:off x="5943600" y="304800"/>
            <a:ext cx="2133600" cy="1371600"/>
          </a:xfrm>
          <a:prstGeom prst="ellipse">
            <a:avLst/>
          </a:prstGeom>
          <a:solidFill>
            <a:schemeClr val="accent1"/>
          </a:solidFill>
          <a:ln w="9525">
            <a:solidFill>
              <a:schemeClr val="tx1"/>
            </a:solidFill>
            <a:round/>
            <a:headEnd/>
            <a:tailEnd/>
          </a:ln>
        </p:spPr>
        <p:txBody>
          <a:bodyPr wrap="none" anchor="ctr"/>
          <a:lstStyle/>
          <a:p>
            <a:pPr algn="ctr"/>
            <a:r>
              <a:rPr lang="en-US" dirty="0">
                <a:latin typeface="Arial" pitchFamily="34" charset="0"/>
                <a:cs typeface="Arial" pitchFamily="34" charset="0"/>
              </a:rPr>
              <a:t>Recipient</a:t>
            </a:r>
          </a:p>
        </p:txBody>
      </p:sp>
      <p:sp>
        <p:nvSpPr>
          <p:cNvPr id="5127" name="Text Box 9"/>
          <p:cNvSpPr txBox="1">
            <a:spLocks noChangeArrowheads="1"/>
          </p:cNvSpPr>
          <p:nvPr/>
        </p:nvSpPr>
        <p:spPr bwMode="auto">
          <a:xfrm>
            <a:off x="3276600" y="152400"/>
            <a:ext cx="1135063" cy="579438"/>
          </a:xfrm>
          <a:prstGeom prst="rect">
            <a:avLst/>
          </a:prstGeom>
          <a:noFill/>
          <a:ln w="9525">
            <a:noFill/>
            <a:miter lim="800000"/>
            <a:headEnd/>
            <a:tailEnd/>
          </a:ln>
        </p:spPr>
        <p:txBody>
          <a:bodyPr wrap="none">
            <a:spAutoFit/>
          </a:bodyPr>
          <a:lstStyle/>
          <a:p>
            <a:r>
              <a:rPr lang="en-US" dirty="0"/>
              <a:t>    </a:t>
            </a:r>
            <a:r>
              <a:rPr lang="en-US" sz="3200" b="1" dirty="0"/>
              <a:t>+, -</a:t>
            </a:r>
            <a:r>
              <a:rPr lang="en-US" dirty="0"/>
              <a:t> </a:t>
            </a:r>
          </a:p>
        </p:txBody>
      </p:sp>
      <p:sp>
        <p:nvSpPr>
          <p:cNvPr id="5128" name="Line 10"/>
          <p:cNvSpPr>
            <a:spLocks noChangeShapeType="1"/>
          </p:cNvSpPr>
          <p:nvPr/>
        </p:nvSpPr>
        <p:spPr bwMode="auto">
          <a:xfrm>
            <a:off x="7010400" y="4343400"/>
            <a:ext cx="1371600" cy="0"/>
          </a:xfrm>
          <a:prstGeom prst="line">
            <a:avLst/>
          </a:prstGeom>
          <a:noFill/>
          <a:ln w="9525">
            <a:solidFill>
              <a:srgbClr val="FF0000"/>
            </a:solidFill>
            <a:round/>
            <a:headEnd/>
            <a:tailEnd/>
          </a:ln>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304800" y="990600"/>
            <a:ext cx="7772400" cy="5105400"/>
          </a:xfrm>
        </p:spPr>
        <p:txBody>
          <a:bodyPr/>
          <a:lstStyle/>
          <a:p>
            <a:pPr eaLnBrk="1" hangingPunct="1">
              <a:lnSpc>
                <a:spcPct val="90000"/>
              </a:lnSpc>
              <a:buFontTx/>
              <a:buNone/>
            </a:pPr>
            <a:r>
              <a:rPr lang="en-US" sz="2400" dirty="0" smtClean="0">
                <a:latin typeface="Arial" charset="0"/>
              </a:rPr>
              <a:t>An individual’s survivorship and reproduction relative to other individuals in the population (Direct Fitness)</a:t>
            </a:r>
          </a:p>
          <a:p>
            <a:pPr eaLnBrk="1" hangingPunct="1">
              <a:lnSpc>
                <a:spcPct val="90000"/>
              </a:lnSpc>
              <a:buFontTx/>
              <a:buNone/>
            </a:pPr>
            <a:endParaRPr lang="en-US" sz="2400" dirty="0" smtClean="0">
              <a:latin typeface="Arial" charset="0"/>
            </a:endParaRPr>
          </a:p>
          <a:p>
            <a:pPr eaLnBrk="1" hangingPunct="1">
              <a:lnSpc>
                <a:spcPct val="90000"/>
              </a:lnSpc>
              <a:buFontTx/>
              <a:buNone/>
            </a:pPr>
            <a:r>
              <a:rPr lang="en-US" sz="2400" dirty="0" smtClean="0">
                <a:latin typeface="Arial" charset="0"/>
              </a:rPr>
              <a:t>Hamilton’s Rule (1964):</a:t>
            </a:r>
          </a:p>
          <a:p>
            <a:pPr eaLnBrk="1" hangingPunct="1">
              <a:lnSpc>
                <a:spcPct val="90000"/>
              </a:lnSpc>
              <a:buFontTx/>
              <a:buNone/>
            </a:pPr>
            <a:endParaRPr lang="en-US" sz="2400" dirty="0" smtClean="0">
              <a:latin typeface="Arial" charset="0"/>
            </a:endParaRPr>
          </a:p>
          <a:p>
            <a:pPr eaLnBrk="1" hangingPunct="1">
              <a:lnSpc>
                <a:spcPct val="90000"/>
              </a:lnSpc>
              <a:buFontTx/>
              <a:buNone/>
            </a:pPr>
            <a:r>
              <a:rPr lang="en-US" sz="2400" dirty="0" smtClean="0">
                <a:latin typeface="Arial" charset="0"/>
              </a:rPr>
              <a:t>Inclusive fitness =</a:t>
            </a:r>
          </a:p>
          <a:p>
            <a:pPr eaLnBrk="1" hangingPunct="1">
              <a:lnSpc>
                <a:spcPct val="90000"/>
              </a:lnSpc>
              <a:buFontTx/>
              <a:buNone/>
            </a:pPr>
            <a:r>
              <a:rPr lang="en-US" sz="2400" dirty="0" smtClean="0">
                <a:latin typeface="Arial" charset="0"/>
              </a:rPr>
              <a:t>Direct fitness + indirect fitness</a:t>
            </a:r>
          </a:p>
          <a:p>
            <a:pPr eaLnBrk="1" hangingPunct="1">
              <a:lnSpc>
                <a:spcPct val="90000"/>
              </a:lnSpc>
              <a:buFontTx/>
              <a:buNone/>
            </a:pPr>
            <a:endParaRPr lang="en-US" sz="2400" dirty="0" smtClean="0">
              <a:latin typeface="Arial" charset="0"/>
            </a:endParaRPr>
          </a:p>
          <a:p>
            <a:pPr eaLnBrk="1" hangingPunct="1">
              <a:lnSpc>
                <a:spcPct val="90000"/>
              </a:lnSpc>
              <a:buFontTx/>
              <a:buNone/>
            </a:pPr>
            <a:r>
              <a:rPr lang="en-US" sz="2400" dirty="0" smtClean="0">
                <a:latin typeface="Arial" charset="0"/>
              </a:rPr>
              <a:t>Kin selection: natural selection favoring the indirect component of fitness</a:t>
            </a:r>
          </a:p>
          <a:p>
            <a:pPr eaLnBrk="1" hangingPunct="1">
              <a:lnSpc>
                <a:spcPct val="90000"/>
              </a:lnSpc>
              <a:buFontTx/>
              <a:buNone/>
            </a:pPr>
            <a:endParaRPr lang="en-US" sz="2400" dirty="0" smtClean="0">
              <a:latin typeface="Arial" charset="0"/>
            </a:endParaRPr>
          </a:p>
          <a:p>
            <a:pPr eaLnBrk="1" hangingPunct="1">
              <a:lnSpc>
                <a:spcPct val="90000"/>
              </a:lnSpc>
              <a:buFontTx/>
              <a:buNone/>
            </a:pPr>
            <a:r>
              <a:rPr lang="en-US" sz="2800" dirty="0" smtClean="0">
                <a:latin typeface="Arial" charset="0"/>
              </a:rPr>
              <a:t>(</a:t>
            </a:r>
            <a:r>
              <a:rPr lang="en-US" sz="2800" b="1" dirty="0" smtClean="0">
                <a:latin typeface="Arial" charset="0"/>
              </a:rPr>
              <a:t>B</a:t>
            </a:r>
            <a:r>
              <a:rPr lang="en-US" sz="2400" dirty="0" smtClean="0">
                <a:latin typeface="Arial" charset="0"/>
              </a:rPr>
              <a:t>enefit x </a:t>
            </a:r>
            <a:r>
              <a:rPr lang="en-US" sz="2800" b="1" dirty="0" smtClean="0">
                <a:latin typeface="Arial" charset="0"/>
              </a:rPr>
              <a:t>r</a:t>
            </a:r>
            <a:r>
              <a:rPr lang="en-US" sz="2400" dirty="0" smtClean="0">
                <a:latin typeface="Arial" charset="0"/>
              </a:rPr>
              <a:t>elatedness) – </a:t>
            </a:r>
            <a:r>
              <a:rPr lang="en-US" sz="2800" b="1" dirty="0" smtClean="0">
                <a:latin typeface="Arial" charset="0"/>
              </a:rPr>
              <a:t>C</a:t>
            </a:r>
            <a:r>
              <a:rPr lang="en-US" sz="2400" dirty="0" smtClean="0">
                <a:latin typeface="Arial" charset="0"/>
              </a:rPr>
              <a:t>ost &gt; 0</a:t>
            </a:r>
            <a:r>
              <a:rPr lang="en-US" sz="2800" dirty="0" smtClean="0">
                <a:latin typeface="Arial" charset="0"/>
              </a:rPr>
              <a:t>; </a:t>
            </a:r>
            <a:r>
              <a:rPr lang="en-US" sz="2800" b="1" dirty="0" smtClean="0">
                <a:latin typeface="Arial" charset="0"/>
              </a:rPr>
              <a:t>Br &gt; C</a:t>
            </a:r>
            <a:r>
              <a:rPr lang="en-US" sz="2800" dirty="0" smtClean="0">
                <a:latin typeface="Arial" charset="0"/>
              </a:rPr>
              <a:t>;   </a:t>
            </a:r>
            <a:r>
              <a:rPr lang="en-US" sz="2800" b="1" dirty="0" smtClean="0">
                <a:latin typeface="Arial" charset="0"/>
              </a:rPr>
              <a:t>r &gt; C/B</a:t>
            </a:r>
            <a:endParaRPr lang="en-US" sz="2400" b="1" dirty="0" smtClean="0">
              <a:latin typeface="Arial" charset="0"/>
            </a:endParaRPr>
          </a:p>
          <a:p>
            <a:pPr eaLnBrk="1" hangingPunct="1">
              <a:lnSpc>
                <a:spcPct val="90000"/>
              </a:lnSpc>
              <a:buFontTx/>
              <a:buNone/>
            </a:pPr>
            <a:r>
              <a:rPr lang="en-US" sz="2400" dirty="0" smtClean="0">
                <a:latin typeface="Arial" charset="0"/>
              </a:rPr>
              <a:t>Benefit to recipient and cost to altruist</a:t>
            </a:r>
          </a:p>
          <a:p>
            <a:pPr eaLnBrk="1" hangingPunct="1">
              <a:lnSpc>
                <a:spcPct val="90000"/>
              </a:lnSpc>
              <a:buFontTx/>
              <a:buNone/>
            </a:pPr>
            <a:r>
              <a:rPr lang="en-US" sz="2400" dirty="0" smtClean="0">
                <a:latin typeface="Arial" charset="0"/>
              </a:rPr>
              <a:t>Relatedness: probability that </a:t>
            </a:r>
            <a:r>
              <a:rPr lang="en-US" sz="2400" dirty="0" err="1" smtClean="0">
                <a:latin typeface="Arial" charset="0"/>
              </a:rPr>
              <a:t>homolgous</a:t>
            </a:r>
            <a:r>
              <a:rPr lang="en-US" sz="2400" smtClean="0">
                <a:latin typeface="Arial" charset="0"/>
              </a:rPr>
              <a:t> alleles in 2 individuals are identical by descent</a:t>
            </a:r>
          </a:p>
          <a:p>
            <a:pPr eaLnBrk="1" hangingPunct="1">
              <a:lnSpc>
                <a:spcPct val="90000"/>
              </a:lnSpc>
              <a:buFontTx/>
              <a:buNone/>
            </a:pPr>
            <a:endParaRPr lang="en-US" sz="2400" smtClean="0">
              <a:latin typeface="Arial" charset="0"/>
            </a:endParaRPr>
          </a:p>
        </p:txBody>
      </p:sp>
      <p:sp>
        <p:nvSpPr>
          <p:cNvPr id="6147" name="Text Box 6"/>
          <p:cNvSpPr txBox="1">
            <a:spLocks noChangeArrowheads="1"/>
          </p:cNvSpPr>
          <p:nvPr/>
        </p:nvSpPr>
        <p:spPr bwMode="auto">
          <a:xfrm>
            <a:off x="457200" y="0"/>
            <a:ext cx="5943600" cy="1920875"/>
          </a:xfrm>
          <a:prstGeom prst="rect">
            <a:avLst/>
          </a:prstGeom>
          <a:noFill/>
          <a:ln w="9525">
            <a:noFill/>
            <a:miter lim="800000"/>
            <a:headEnd/>
            <a:tailEnd/>
          </a:ln>
        </p:spPr>
        <p:txBody>
          <a:bodyPr>
            <a:spAutoFit/>
          </a:bodyPr>
          <a:lstStyle/>
          <a:p>
            <a:r>
              <a:rPr lang="en-US" sz="4000">
                <a:latin typeface="Arial" charset="0"/>
              </a:rPr>
              <a:t>II. Theory of Altruism</a:t>
            </a:r>
          </a:p>
          <a:p>
            <a:endParaRPr lang="en-US" sz="4000">
              <a:latin typeface="Arial" charset="0"/>
            </a:endParaRPr>
          </a:p>
          <a:p>
            <a:endParaRPr lang="en-US" sz="4000">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2_F01"/>
          <p:cNvPicPr>
            <a:picLocks noChangeAspect="1" noChangeArrowheads="1"/>
          </p:cNvPicPr>
          <p:nvPr/>
        </p:nvPicPr>
        <p:blipFill>
          <a:blip r:embed="rId3" cstate="print"/>
          <a:srcRect/>
          <a:stretch>
            <a:fillRect/>
          </a:stretch>
        </p:blipFill>
        <p:spPr bwMode="auto">
          <a:xfrm>
            <a:off x="304800" y="1841500"/>
            <a:ext cx="8531225" cy="3186113"/>
          </a:xfrm>
          <a:prstGeom prst="rect">
            <a:avLst/>
          </a:prstGeom>
          <a:noFill/>
          <a:ln w="9525">
            <a:noFill/>
            <a:miter lim="800000"/>
            <a:headEnd/>
            <a:tailEnd/>
          </a:ln>
        </p:spPr>
      </p:pic>
      <p:sp>
        <p:nvSpPr>
          <p:cNvPr id="7171" name="Rectangle 3"/>
          <p:cNvSpPr>
            <a:spLocks noChangeArrowheads="1"/>
          </p:cNvSpPr>
          <p:nvPr/>
        </p:nvSpPr>
        <p:spPr bwMode="auto">
          <a:xfrm>
            <a:off x="1828800" y="1293813"/>
            <a:ext cx="5375275" cy="457200"/>
          </a:xfrm>
          <a:prstGeom prst="rect">
            <a:avLst/>
          </a:prstGeom>
          <a:noFill/>
          <a:ln w="9525">
            <a:noFill/>
            <a:miter lim="800000"/>
            <a:headEnd/>
            <a:tailEnd/>
          </a:ln>
        </p:spPr>
        <p:txBody>
          <a:bodyPr wrap="none">
            <a:spAutoFit/>
          </a:bodyPr>
          <a:lstStyle/>
          <a:p>
            <a:r>
              <a:rPr lang="en-US">
                <a:latin typeface="Arial" charset="0"/>
              </a:rPr>
              <a:t>Computing relatedness with pedigrees</a:t>
            </a:r>
          </a:p>
        </p:txBody>
      </p:sp>
      <p:sp>
        <p:nvSpPr>
          <p:cNvPr id="7172" name="Rectangle 4"/>
          <p:cNvSpPr>
            <a:spLocks noChangeArrowheads="1"/>
          </p:cNvSpPr>
          <p:nvPr/>
        </p:nvSpPr>
        <p:spPr bwMode="auto">
          <a:xfrm>
            <a:off x="874713" y="5408613"/>
            <a:ext cx="7050087" cy="822325"/>
          </a:xfrm>
          <a:prstGeom prst="rect">
            <a:avLst/>
          </a:prstGeom>
          <a:noFill/>
          <a:ln w="9525">
            <a:noFill/>
            <a:miter lim="800000"/>
            <a:headEnd/>
            <a:tailEnd/>
          </a:ln>
        </p:spPr>
        <p:txBody>
          <a:bodyPr wrap="none">
            <a:spAutoFit/>
          </a:bodyPr>
          <a:lstStyle/>
          <a:p>
            <a:r>
              <a:rPr lang="en-US">
                <a:latin typeface="Arial" charset="0"/>
              </a:rPr>
              <a:t>The arrows describe paths by which genes can be </a:t>
            </a:r>
          </a:p>
          <a:p>
            <a:r>
              <a:rPr lang="en-US">
                <a:latin typeface="Arial" charset="0"/>
              </a:rPr>
              <a:t>identical by descent</a:t>
            </a:r>
          </a:p>
        </p:txBody>
      </p:sp>
      <p:sp>
        <p:nvSpPr>
          <p:cNvPr id="7173" name="Text Box 6"/>
          <p:cNvSpPr txBox="1">
            <a:spLocks noChangeArrowheads="1"/>
          </p:cNvSpPr>
          <p:nvPr/>
        </p:nvSpPr>
        <p:spPr bwMode="auto">
          <a:xfrm>
            <a:off x="669925" y="268288"/>
            <a:ext cx="4811713" cy="457200"/>
          </a:xfrm>
          <a:prstGeom prst="rect">
            <a:avLst/>
          </a:prstGeom>
          <a:noFill/>
          <a:ln w="9525">
            <a:noFill/>
            <a:miter lim="800000"/>
            <a:headEnd/>
            <a:tailEnd/>
          </a:ln>
        </p:spPr>
        <p:txBody>
          <a:bodyPr wrap="none">
            <a:spAutoFit/>
          </a:bodyPr>
          <a:lstStyle/>
          <a:p>
            <a:r>
              <a:rPr lang="en-US">
                <a:latin typeface="Arial" charset="0"/>
              </a:rPr>
              <a:t>Indirect Fitness through a Relative</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2_F02bc"/>
          <p:cNvPicPr>
            <a:picLocks noChangeAspect="1" noChangeArrowheads="1"/>
          </p:cNvPicPr>
          <p:nvPr/>
        </p:nvPicPr>
        <p:blipFill>
          <a:blip r:embed="rId3" cstate="print"/>
          <a:srcRect/>
          <a:stretch>
            <a:fillRect/>
          </a:stretch>
        </p:blipFill>
        <p:spPr bwMode="auto">
          <a:xfrm>
            <a:off x="228600" y="2590800"/>
            <a:ext cx="6324600" cy="3967163"/>
          </a:xfrm>
          <a:prstGeom prst="rect">
            <a:avLst/>
          </a:prstGeom>
          <a:noFill/>
          <a:ln w="9525">
            <a:noFill/>
            <a:miter lim="800000"/>
            <a:headEnd/>
            <a:tailEnd/>
          </a:ln>
        </p:spPr>
      </p:pic>
      <p:sp>
        <p:nvSpPr>
          <p:cNvPr id="8195" name="Rectangle 3"/>
          <p:cNvSpPr>
            <a:spLocks noChangeArrowheads="1"/>
          </p:cNvSpPr>
          <p:nvPr/>
        </p:nvSpPr>
        <p:spPr bwMode="auto">
          <a:xfrm>
            <a:off x="0" y="838200"/>
            <a:ext cx="6521450" cy="1066800"/>
          </a:xfrm>
          <a:prstGeom prst="rect">
            <a:avLst/>
          </a:prstGeom>
          <a:noFill/>
          <a:ln w="9525">
            <a:noFill/>
            <a:miter lim="800000"/>
            <a:headEnd/>
            <a:tailEnd/>
          </a:ln>
        </p:spPr>
        <p:txBody>
          <a:bodyPr wrap="none">
            <a:spAutoFit/>
          </a:bodyPr>
          <a:lstStyle/>
          <a:p>
            <a:r>
              <a:rPr lang="en-US" sz="3200">
                <a:latin typeface="Arial Unicode MS" pitchFamily="34" charset="-128"/>
              </a:rPr>
              <a:t>Black-tailed prairie dogs give more </a:t>
            </a:r>
          </a:p>
          <a:p>
            <a:r>
              <a:rPr lang="en-US" sz="3200">
                <a:latin typeface="Arial Unicode MS" pitchFamily="34" charset="-128"/>
              </a:rPr>
              <a:t>alarm calls when kin are nearby</a:t>
            </a:r>
          </a:p>
        </p:txBody>
      </p:sp>
      <p:pic>
        <p:nvPicPr>
          <p:cNvPr id="8196" name="Picture 4" descr="12_F02a"/>
          <p:cNvPicPr>
            <a:picLocks noChangeAspect="1" noChangeArrowheads="1"/>
          </p:cNvPicPr>
          <p:nvPr/>
        </p:nvPicPr>
        <p:blipFill>
          <a:blip r:embed="rId4" cstate="print"/>
          <a:srcRect r="43750"/>
          <a:stretch>
            <a:fillRect/>
          </a:stretch>
        </p:blipFill>
        <p:spPr bwMode="auto">
          <a:xfrm>
            <a:off x="6629400" y="838200"/>
            <a:ext cx="2057400" cy="3238500"/>
          </a:xfrm>
          <a:prstGeom prst="rect">
            <a:avLst/>
          </a:prstGeom>
          <a:noFill/>
          <a:ln w="9525">
            <a:noFill/>
            <a:miter lim="800000"/>
            <a:headEnd/>
            <a:tailEnd/>
          </a:ln>
        </p:spPr>
      </p:pic>
      <p:sp>
        <p:nvSpPr>
          <p:cNvPr id="8197" name="Text Box 5"/>
          <p:cNvSpPr txBox="1">
            <a:spLocks noChangeArrowheads="1"/>
          </p:cNvSpPr>
          <p:nvPr/>
        </p:nvSpPr>
        <p:spPr bwMode="auto">
          <a:xfrm>
            <a:off x="288925" y="-53975"/>
            <a:ext cx="2417763" cy="579438"/>
          </a:xfrm>
          <a:prstGeom prst="rect">
            <a:avLst/>
          </a:prstGeom>
          <a:noFill/>
          <a:ln w="9525">
            <a:noFill/>
            <a:miter lim="800000"/>
            <a:headEnd/>
            <a:tailEnd/>
          </a:ln>
        </p:spPr>
        <p:txBody>
          <a:bodyPr wrap="none">
            <a:spAutoFit/>
          </a:bodyPr>
          <a:lstStyle/>
          <a:p>
            <a:r>
              <a:rPr lang="en-US" sz="3200">
                <a:latin typeface="Arial Unicode MS" pitchFamily="34" charset="-128"/>
              </a:rPr>
              <a:t>III. Evidence</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2_F03"/>
          <p:cNvPicPr>
            <a:picLocks noChangeAspect="1" noChangeArrowheads="1"/>
          </p:cNvPicPr>
          <p:nvPr/>
        </p:nvPicPr>
        <p:blipFill>
          <a:blip r:embed="rId3" cstate="print"/>
          <a:srcRect/>
          <a:stretch>
            <a:fillRect/>
          </a:stretch>
        </p:blipFill>
        <p:spPr bwMode="auto">
          <a:xfrm>
            <a:off x="304800" y="2401888"/>
            <a:ext cx="8531225" cy="4760912"/>
          </a:xfrm>
          <a:prstGeom prst="rect">
            <a:avLst/>
          </a:prstGeom>
          <a:noFill/>
          <a:ln w="9525">
            <a:noFill/>
            <a:miter lim="800000"/>
            <a:headEnd/>
            <a:tailEnd/>
          </a:ln>
        </p:spPr>
      </p:pic>
      <p:sp>
        <p:nvSpPr>
          <p:cNvPr id="9219" name="Rectangle 3"/>
          <p:cNvSpPr>
            <a:spLocks noChangeArrowheads="1"/>
          </p:cNvSpPr>
          <p:nvPr/>
        </p:nvSpPr>
        <p:spPr bwMode="auto">
          <a:xfrm>
            <a:off x="152400" y="100013"/>
            <a:ext cx="8188325" cy="946150"/>
          </a:xfrm>
          <a:prstGeom prst="rect">
            <a:avLst/>
          </a:prstGeom>
          <a:noFill/>
          <a:ln w="9525">
            <a:noFill/>
            <a:miter lim="800000"/>
            <a:headEnd/>
            <a:tailEnd/>
          </a:ln>
        </p:spPr>
        <p:txBody>
          <a:bodyPr wrap="none">
            <a:spAutoFit/>
          </a:bodyPr>
          <a:lstStyle/>
          <a:p>
            <a:r>
              <a:rPr lang="en-US" sz="2800">
                <a:latin typeface="Arial" charset="0"/>
              </a:rPr>
              <a:t>Male black-tailed prairie dogs change their alarm </a:t>
            </a:r>
          </a:p>
          <a:p>
            <a:r>
              <a:rPr lang="en-US" sz="2800">
                <a:latin typeface="Arial" charset="0"/>
              </a:rPr>
              <a:t>calling behavior when their living situation changes</a:t>
            </a:r>
          </a:p>
        </p:txBody>
      </p:sp>
      <p:sp>
        <p:nvSpPr>
          <p:cNvPr id="9220" name="Text Box 4"/>
          <p:cNvSpPr txBox="1">
            <a:spLocks noChangeArrowheads="1"/>
          </p:cNvSpPr>
          <p:nvPr/>
        </p:nvSpPr>
        <p:spPr bwMode="auto">
          <a:xfrm>
            <a:off x="4479925" y="1184275"/>
            <a:ext cx="1122363" cy="457200"/>
          </a:xfrm>
          <a:prstGeom prst="rect">
            <a:avLst/>
          </a:prstGeom>
          <a:noFill/>
          <a:ln w="9525">
            <a:noFill/>
            <a:miter lim="800000"/>
            <a:headEnd/>
            <a:tailEnd/>
          </a:ln>
        </p:spPr>
        <p:txBody>
          <a:bodyPr wrap="none">
            <a:spAutoFit/>
          </a:bodyPr>
          <a:lstStyle/>
          <a:p>
            <a:r>
              <a:rPr lang="en-US"/>
              <a:t>5 males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12_F05"/>
          <p:cNvPicPr>
            <a:picLocks noChangeAspect="1" noChangeArrowheads="1"/>
          </p:cNvPicPr>
          <p:nvPr/>
        </p:nvPicPr>
        <p:blipFill>
          <a:blip r:embed="rId3" cstate="print"/>
          <a:srcRect/>
          <a:stretch>
            <a:fillRect/>
          </a:stretch>
        </p:blipFill>
        <p:spPr bwMode="auto">
          <a:xfrm>
            <a:off x="304800" y="509588"/>
            <a:ext cx="8531225" cy="6348412"/>
          </a:xfrm>
          <a:prstGeom prst="rect">
            <a:avLst/>
          </a:prstGeom>
          <a:noFill/>
          <a:ln w="9525">
            <a:noFill/>
            <a:miter lim="800000"/>
            <a:headEnd/>
            <a:tailEnd/>
          </a:ln>
        </p:spPr>
      </p:pic>
      <p:sp>
        <p:nvSpPr>
          <p:cNvPr id="10243" name="Rectangle 3"/>
          <p:cNvSpPr>
            <a:spLocks noChangeArrowheads="1"/>
          </p:cNvSpPr>
          <p:nvPr/>
        </p:nvSpPr>
        <p:spPr bwMode="auto">
          <a:xfrm>
            <a:off x="2667000" y="990600"/>
            <a:ext cx="3730625" cy="941388"/>
          </a:xfrm>
          <a:prstGeom prst="rect">
            <a:avLst/>
          </a:prstGeom>
          <a:solidFill>
            <a:schemeClr val="bg1"/>
          </a:solidFill>
          <a:ln w="9525">
            <a:noFill/>
            <a:miter lim="800000"/>
            <a:headEnd/>
            <a:tailEnd/>
          </a:ln>
        </p:spPr>
        <p:txBody>
          <a:bodyPr wrap="none">
            <a:spAutoFit/>
          </a:bodyPr>
          <a:lstStyle/>
          <a:p>
            <a:pPr eaLnBrk="1" hangingPunct="1">
              <a:spcBef>
                <a:spcPct val="30000"/>
              </a:spcBef>
            </a:pPr>
            <a:r>
              <a:rPr lang="en-US">
                <a:latin typeface="Arial" charset="0"/>
                <a:cs typeface="Arial" charset="0"/>
              </a:rPr>
              <a:t>Helping Behavior in Birds:</a:t>
            </a:r>
          </a:p>
          <a:p>
            <a:pPr eaLnBrk="1" hangingPunct="1">
              <a:spcBef>
                <a:spcPct val="30000"/>
              </a:spcBef>
            </a:pPr>
            <a:r>
              <a:rPr lang="en-US">
                <a:latin typeface="Arial" charset="0"/>
                <a:cs typeface="Arial" charset="0"/>
              </a:rPr>
              <a:t>White-fronted bee-eaters</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4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TotalTime>
  <Words>1889</Words>
  <Application>Microsoft Macintosh PowerPoint</Application>
  <PresentationFormat>On-screen Show (4:3)</PresentationFormat>
  <Paragraphs>182</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Blank Presentation</vt:lpstr>
      <vt:lpstr>PowerPoint Presentation</vt:lpstr>
      <vt:lpstr>I. Motivation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12-17</vt:lpstr>
      <vt:lpstr>PowerPoint Presentation</vt:lpstr>
      <vt:lpstr>PowerPoint Presentation</vt:lpstr>
      <vt:lpstr>PowerPoint Presentation</vt:lpstr>
      <vt:lpstr>PowerPoint Presentation</vt:lpstr>
      <vt:lpstr>PowerPoint Presentation</vt:lpstr>
      <vt:lpstr>Haplo-diploidy and Sister-Sister relationship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Manager>Sumanas, Inc.</Manager>
  <Company>Pearson Prentice Hall,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Evolutionary Analysis 4/e</dc:title>
  <dc:creator>Freeman/Herron</dc:creator>
  <cp:lastModifiedBy>Charles Fenster</cp:lastModifiedBy>
  <cp:revision>95</cp:revision>
  <dcterms:created xsi:type="dcterms:W3CDTF">2002-12-24T01:08:46Z</dcterms:created>
  <dcterms:modified xsi:type="dcterms:W3CDTF">2014-11-20T15:42:58Z</dcterms:modified>
</cp:coreProperties>
</file>